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82" r:id="rId2"/>
    <p:sldId id="283" r:id="rId3"/>
    <p:sldId id="285" r:id="rId4"/>
    <p:sldId id="286" r:id="rId5"/>
    <p:sldId id="284" r:id="rId6"/>
    <p:sldId id="308" r:id="rId7"/>
    <p:sldId id="287" r:id="rId8"/>
    <p:sldId id="309" r:id="rId9"/>
    <p:sldId id="290" r:id="rId10"/>
    <p:sldId id="291" r:id="rId11"/>
    <p:sldId id="292" r:id="rId12"/>
    <p:sldId id="293" r:id="rId13"/>
    <p:sldId id="311" r:id="rId14"/>
    <p:sldId id="313" r:id="rId15"/>
    <p:sldId id="312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10" r:id="rId27"/>
    <p:sldId id="295" r:id="rId28"/>
    <p:sldId id="298" r:id="rId29"/>
    <p:sldId id="299" r:id="rId30"/>
    <p:sldId id="300" r:id="rId31"/>
    <p:sldId id="257" r:id="rId32"/>
    <p:sldId id="262" r:id="rId33"/>
    <p:sldId id="260" r:id="rId34"/>
    <p:sldId id="261" r:id="rId35"/>
    <p:sldId id="259" r:id="rId36"/>
    <p:sldId id="263" r:id="rId37"/>
    <p:sldId id="269" r:id="rId38"/>
    <p:sldId id="264" r:id="rId39"/>
    <p:sldId id="265" r:id="rId40"/>
    <p:sldId id="304" r:id="rId41"/>
    <p:sldId id="303" r:id="rId42"/>
    <p:sldId id="266" r:id="rId43"/>
    <p:sldId id="267" r:id="rId44"/>
    <p:sldId id="307" r:id="rId45"/>
    <p:sldId id="306" r:id="rId46"/>
    <p:sldId id="268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35FE47-997E-0A49-85C1-1ED35EBF7D66}">
          <p14:sldIdLst>
            <p14:sldId id="282"/>
            <p14:sldId id="283"/>
            <p14:sldId id="285"/>
            <p14:sldId id="286"/>
            <p14:sldId id="284"/>
            <p14:sldId id="308"/>
            <p14:sldId id="287"/>
            <p14:sldId id="309"/>
            <p14:sldId id="290"/>
            <p14:sldId id="291"/>
            <p14:sldId id="292"/>
            <p14:sldId id="293"/>
          </p14:sldIdLst>
        </p14:section>
        <p14:section name="Recon with penalty" id="{2BFBFDAC-A7D5-184E-AC08-13B70235F211}">
          <p14:sldIdLst>
            <p14:sldId id="311"/>
            <p14:sldId id="313"/>
            <p14:sldId id="312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t-SNE" id="{E92C0598-C04A-DF4A-83FC-B5DEB0C3B8CA}">
          <p14:sldIdLst>
            <p14:sldId id="310"/>
          </p14:sldIdLst>
        </p14:section>
        <p14:section name="Figures" id="{F64A31CA-2522-8548-AEE5-811314114DAA}">
          <p14:sldIdLst>
            <p14:sldId id="295"/>
            <p14:sldId id="298"/>
            <p14:sldId id="299"/>
            <p14:sldId id="300"/>
            <p14:sldId id="257"/>
            <p14:sldId id="262"/>
            <p14:sldId id="260"/>
            <p14:sldId id="261"/>
            <p14:sldId id="259"/>
            <p14:sldId id="263"/>
            <p14:sldId id="269"/>
            <p14:sldId id="264"/>
            <p14:sldId id="265"/>
            <p14:sldId id="304"/>
            <p14:sldId id="303"/>
            <p14:sldId id="266"/>
            <p14:sldId id="267"/>
            <p14:sldId id="307"/>
            <p14:sldId id="306"/>
            <p14:sldId id="268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EFEFEF"/>
    <a:srgbClr val="0091B3"/>
    <a:srgbClr val="005487"/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5897"/>
  </p:normalViewPr>
  <p:slideViewPr>
    <p:cSldViewPr snapToGrid="0">
      <p:cViewPr varScale="1">
        <p:scale>
          <a:sx n="85" d="100"/>
          <a:sy n="85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60B0C-CBC8-4875-956B-DE9FB88EA40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E74B711-04E1-481F-B034-EF8598025FDF}">
      <dgm:prSet/>
      <dgm:spPr/>
      <dgm:t>
        <a:bodyPr/>
        <a:lstStyle/>
        <a:p>
          <a:pPr algn="ctr"/>
          <a:r>
            <a:rPr lang="en-US" dirty="0"/>
            <a:t>Classify original MNIST images </a:t>
          </a:r>
        </a:p>
      </dgm:t>
    </dgm:pt>
    <dgm:pt modelId="{7069EDF1-FDF4-40EE-9416-91988594A82A}" type="parTrans" cxnId="{226899D0-9E4A-4439-A1C7-3DA6DACCC148}">
      <dgm:prSet/>
      <dgm:spPr/>
      <dgm:t>
        <a:bodyPr/>
        <a:lstStyle/>
        <a:p>
          <a:endParaRPr lang="en-US"/>
        </a:p>
      </dgm:t>
    </dgm:pt>
    <dgm:pt modelId="{2B264E0B-CD5B-426A-8853-3CC9F0CE8908}" type="sibTrans" cxnId="{226899D0-9E4A-4439-A1C7-3DA6DACCC148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7D684ED-5EC2-4C88-AC51-23BFBA5A8C8C}">
      <dgm:prSet/>
      <dgm:spPr/>
      <dgm:t>
        <a:bodyPr/>
        <a:lstStyle/>
        <a:p>
          <a:pPr algn="ctr"/>
          <a:r>
            <a:rPr lang="en-US"/>
            <a:t>Classify encoded MNIST images</a:t>
          </a:r>
        </a:p>
      </dgm:t>
    </dgm:pt>
    <dgm:pt modelId="{DBF1B43B-632F-49E4-8FAD-1199980B47B7}" type="parTrans" cxnId="{B4F70C6D-1F4A-47A7-A676-37ACE85A739F}">
      <dgm:prSet/>
      <dgm:spPr/>
      <dgm:t>
        <a:bodyPr/>
        <a:lstStyle/>
        <a:p>
          <a:endParaRPr lang="en-US"/>
        </a:p>
      </dgm:t>
    </dgm:pt>
    <dgm:pt modelId="{E21F9132-D1B8-497A-A152-486A67D40AC9}" type="sibTrans" cxnId="{B4F70C6D-1F4A-47A7-A676-37ACE85A739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3120229-2CE2-4747-902F-FA7595806066}">
      <dgm:prSet/>
      <dgm:spPr/>
      <dgm:t>
        <a:bodyPr/>
        <a:lstStyle/>
        <a:p>
          <a:pPr algn="ctr">
            <a:buNone/>
          </a:pPr>
          <a:r>
            <a:rPr lang="en-US" dirty="0"/>
            <a:t>Reconstruct encoded MNIST images, then classify from reconstructions</a:t>
          </a:r>
        </a:p>
      </dgm:t>
    </dgm:pt>
    <dgm:pt modelId="{56696333-A16A-461D-936E-DD473B95C4E1}" type="parTrans" cxnId="{A2DD868A-0800-450B-92F8-760B3552F5D7}">
      <dgm:prSet/>
      <dgm:spPr/>
      <dgm:t>
        <a:bodyPr/>
        <a:lstStyle/>
        <a:p>
          <a:endParaRPr lang="en-US"/>
        </a:p>
      </dgm:t>
    </dgm:pt>
    <dgm:pt modelId="{11F78970-A896-4579-8D39-89FE00F33BD5}" type="sibTrans" cxnId="{A2DD868A-0800-450B-92F8-760B3552F5D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A6B6580-8A8E-4021-AEA0-80916A7B8945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Sigmoid activation</a:t>
          </a:r>
        </a:p>
      </dgm:t>
    </dgm:pt>
    <dgm:pt modelId="{917187E9-D89D-459A-8A0A-94BB6F26CB62}" type="parTrans" cxnId="{F824ACDA-6010-4E37-B691-68DBF0CAD182}">
      <dgm:prSet/>
      <dgm:spPr/>
      <dgm:t>
        <a:bodyPr/>
        <a:lstStyle/>
        <a:p>
          <a:endParaRPr lang="en-US"/>
        </a:p>
      </dgm:t>
    </dgm:pt>
    <dgm:pt modelId="{B2EF2E81-809B-4F27-9A8B-88FA0658C0D6}" type="sibTrans" cxnId="{F824ACDA-6010-4E37-B691-68DBF0CAD182}">
      <dgm:prSet/>
      <dgm:spPr/>
      <dgm:t>
        <a:bodyPr/>
        <a:lstStyle/>
        <a:p>
          <a:endParaRPr lang="en-US"/>
        </a:p>
      </dgm:t>
    </dgm:pt>
    <dgm:pt modelId="{B557DAEA-13AF-4C2A-9197-B0AD3C37BBFD}">
      <dgm:prSet/>
      <dgm:spPr/>
      <dgm:t>
        <a:bodyPr/>
        <a:lstStyle/>
        <a:p>
          <a:pPr algn="l">
            <a:buFont typeface="+mj-lt"/>
            <a:buAutoNum type="romanLcPeriod"/>
          </a:pPr>
          <a:r>
            <a:rPr lang="en-US" dirty="0"/>
            <a:t>CNN with NO activation</a:t>
          </a:r>
        </a:p>
      </dgm:t>
    </dgm:pt>
    <dgm:pt modelId="{66911829-91D5-4B33-80A6-0BE3BE78EA18}" type="parTrans" cxnId="{0834327D-9C8D-4623-9080-0EDF49A58CBD}">
      <dgm:prSet/>
      <dgm:spPr/>
      <dgm:t>
        <a:bodyPr/>
        <a:lstStyle/>
        <a:p>
          <a:endParaRPr lang="en-US"/>
        </a:p>
      </dgm:t>
    </dgm:pt>
    <dgm:pt modelId="{37A3013E-F0DE-4734-81F5-C69097FD050D}" type="sibTrans" cxnId="{0834327D-9C8D-4623-9080-0EDF49A58CBD}">
      <dgm:prSet/>
      <dgm:spPr/>
      <dgm:t>
        <a:bodyPr/>
        <a:lstStyle/>
        <a:p>
          <a:endParaRPr lang="en-US"/>
        </a:p>
      </dgm:t>
    </dgm:pt>
    <dgm:pt modelId="{9D5FBBBB-5B8E-7F43-A138-41CBCBA61602}" type="pres">
      <dgm:prSet presAssocID="{A1760B0C-CBC8-4875-956B-DE9FB88EA405}" presName="Name0" presStyleCnt="0">
        <dgm:presLayoutVars>
          <dgm:animLvl val="lvl"/>
          <dgm:resizeHandles val="exact"/>
        </dgm:presLayoutVars>
      </dgm:prSet>
      <dgm:spPr/>
    </dgm:pt>
    <dgm:pt modelId="{A7BA8821-1CD6-AE47-B6F2-FCF0BE3D3F69}" type="pres">
      <dgm:prSet presAssocID="{CE74B711-04E1-481F-B034-EF8598025FDF}" presName="compositeNode" presStyleCnt="0">
        <dgm:presLayoutVars>
          <dgm:bulletEnabled val="1"/>
        </dgm:presLayoutVars>
      </dgm:prSet>
      <dgm:spPr/>
    </dgm:pt>
    <dgm:pt modelId="{0E9606D2-D234-9E44-84A0-804D6556DABE}" type="pres">
      <dgm:prSet presAssocID="{CE74B711-04E1-481F-B034-EF8598025FDF}" presName="bgRect" presStyleLbl="bgAccFollowNode1" presStyleIdx="0" presStyleCnt="3"/>
      <dgm:spPr/>
    </dgm:pt>
    <dgm:pt modelId="{FB6381F3-BCC6-B249-B2A0-27CFF64F73A9}" type="pres">
      <dgm:prSet presAssocID="{2B264E0B-CD5B-426A-8853-3CC9F0CE89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80CF813-F89C-B64D-843C-6426D59DFB83}" type="pres">
      <dgm:prSet presAssocID="{CE74B711-04E1-481F-B034-EF8598025FDF}" presName="bottomLine" presStyleLbl="alignNode1" presStyleIdx="1" presStyleCnt="6">
        <dgm:presLayoutVars/>
      </dgm:prSet>
      <dgm:spPr/>
    </dgm:pt>
    <dgm:pt modelId="{F6DCF24A-AE70-CB4B-99D2-0F6F757B15E3}" type="pres">
      <dgm:prSet presAssocID="{CE74B711-04E1-481F-B034-EF8598025FDF}" presName="nodeText" presStyleLbl="bgAccFollowNode1" presStyleIdx="0" presStyleCnt="3">
        <dgm:presLayoutVars>
          <dgm:bulletEnabled val="1"/>
        </dgm:presLayoutVars>
      </dgm:prSet>
      <dgm:spPr/>
    </dgm:pt>
    <dgm:pt modelId="{C78553AD-451B-6548-A05C-1CF9F162927D}" type="pres">
      <dgm:prSet presAssocID="{2B264E0B-CD5B-426A-8853-3CC9F0CE8908}" presName="sibTrans" presStyleCnt="0"/>
      <dgm:spPr/>
    </dgm:pt>
    <dgm:pt modelId="{CC0076D3-62E1-0347-B550-36BAE95D0B06}" type="pres">
      <dgm:prSet presAssocID="{37D684ED-5EC2-4C88-AC51-23BFBA5A8C8C}" presName="compositeNode" presStyleCnt="0">
        <dgm:presLayoutVars>
          <dgm:bulletEnabled val="1"/>
        </dgm:presLayoutVars>
      </dgm:prSet>
      <dgm:spPr/>
    </dgm:pt>
    <dgm:pt modelId="{13838BD4-711D-294D-AA31-AEB485F625F9}" type="pres">
      <dgm:prSet presAssocID="{37D684ED-5EC2-4C88-AC51-23BFBA5A8C8C}" presName="bgRect" presStyleLbl="bgAccFollowNode1" presStyleIdx="1" presStyleCnt="3"/>
      <dgm:spPr/>
    </dgm:pt>
    <dgm:pt modelId="{C3EAFBCF-B50F-2C4C-9096-646A7B5E6633}" type="pres">
      <dgm:prSet presAssocID="{E21F9132-D1B8-497A-A152-486A67D40AC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3248A7E-3A12-C440-A6F5-30C7F4ACB837}" type="pres">
      <dgm:prSet presAssocID="{37D684ED-5EC2-4C88-AC51-23BFBA5A8C8C}" presName="bottomLine" presStyleLbl="alignNode1" presStyleIdx="3" presStyleCnt="6">
        <dgm:presLayoutVars/>
      </dgm:prSet>
      <dgm:spPr/>
    </dgm:pt>
    <dgm:pt modelId="{904664EF-6623-6E4C-9651-1531AA50AAB9}" type="pres">
      <dgm:prSet presAssocID="{37D684ED-5EC2-4C88-AC51-23BFBA5A8C8C}" presName="nodeText" presStyleLbl="bgAccFollowNode1" presStyleIdx="1" presStyleCnt="3">
        <dgm:presLayoutVars>
          <dgm:bulletEnabled val="1"/>
        </dgm:presLayoutVars>
      </dgm:prSet>
      <dgm:spPr/>
    </dgm:pt>
    <dgm:pt modelId="{BC963C19-8F19-9B49-A3C0-142D672647FD}" type="pres">
      <dgm:prSet presAssocID="{E21F9132-D1B8-497A-A152-486A67D40AC9}" presName="sibTrans" presStyleCnt="0"/>
      <dgm:spPr/>
    </dgm:pt>
    <dgm:pt modelId="{9D29014D-9B9B-2348-9B85-E33A1652B532}" type="pres">
      <dgm:prSet presAssocID="{E3120229-2CE2-4747-902F-FA7595806066}" presName="compositeNode" presStyleCnt="0">
        <dgm:presLayoutVars>
          <dgm:bulletEnabled val="1"/>
        </dgm:presLayoutVars>
      </dgm:prSet>
      <dgm:spPr/>
    </dgm:pt>
    <dgm:pt modelId="{8CD2B4C4-A6BF-6446-AABB-B6C520784DFE}" type="pres">
      <dgm:prSet presAssocID="{E3120229-2CE2-4747-902F-FA7595806066}" presName="bgRect" presStyleLbl="bgAccFollowNode1" presStyleIdx="2" presStyleCnt="3"/>
      <dgm:spPr/>
    </dgm:pt>
    <dgm:pt modelId="{5FED5564-D9ED-B641-BC22-774B2E772809}" type="pres">
      <dgm:prSet presAssocID="{11F78970-A896-4579-8D39-89FE00F33BD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071B9EB-71A0-A840-9E47-2B4B5020386D}" type="pres">
      <dgm:prSet presAssocID="{E3120229-2CE2-4747-902F-FA7595806066}" presName="bottomLine" presStyleLbl="alignNode1" presStyleIdx="5" presStyleCnt="6">
        <dgm:presLayoutVars/>
      </dgm:prSet>
      <dgm:spPr/>
    </dgm:pt>
    <dgm:pt modelId="{F5D8243A-AF68-684A-81D6-2A620513F130}" type="pres">
      <dgm:prSet presAssocID="{E3120229-2CE2-4747-902F-FA759580606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C22753A-5F68-B144-9EAD-148938034B82}" type="presOf" srcId="{CE74B711-04E1-481F-B034-EF8598025FDF}" destId="{F6DCF24A-AE70-CB4B-99D2-0F6F757B15E3}" srcOrd="1" destOrd="0" presId="urn:microsoft.com/office/officeart/2016/7/layout/BasicLinearProcessNumbered"/>
    <dgm:cxn modelId="{EDC88B47-4BF6-FC49-9947-C8760D933930}" type="presOf" srcId="{37D684ED-5EC2-4C88-AC51-23BFBA5A8C8C}" destId="{13838BD4-711D-294D-AA31-AEB485F625F9}" srcOrd="0" destOrd="0" presId="urn:microsoft.com/office/officeart/2016/7/layout/BasicLinearProcessNumbered"/>
    <dgm:cxn modelId="{F51FF655-3BC5-A141-B587-BB0348AF159A}" type="presOf" srcId="{B557DAEA-13AF-4C2A-9197-B0AD3C37BBFD}" destId="{F5D8243A-AF68-684A-81D6-2A620513F130}" srcOrd="0" destOrd="2" presId="urn:microsoft.com/office/officeart/2016/7/layout/BasicLinearProcessNumbered"/>
    <dgm:cxn modelId="{1A49F758-50D0-E341-8748-A090292D6E24}" type="presOf" srcId="{11F78970-A896-4579-8D39-89FE00F33BD5}" destId="{5FED5564-D9ED-B641-BC22-774B2E772809}" srcOrd="0" destOrd="0" presId="urn:microsoft.com/office/officeart/2016/7/layout/BasicLinearProcessNumbered"/>
    <dgm:cxn modelId="{B4F70C6D-1F4A-47A7-A676-37ACE85A739F}" srcId="{A1760B0C-CBC8-4875-956B-DE9FB88EA405}" destId="{37D684ED-5EC2-4C88-AC51-23BFBA5A8C8C}" srcOrd="1" destOrd="0" parTransId="{DBF1B43B-632F-49E4-8FAD-1199980B47B7}" sibTransId="{E21F9132-D1B8-497A-A152-486A67D40AC9}"/>
    <dgm:cxn modelId="{CF446B73-5559-2745-B687-4B82D789FA2A}" type="presOf" srcId="{E3120229-2CE2-4747-902F-FA7595806066}" destId="{F5D8243A-AF68-684A-81D6-2A620513F130}" srcOrd="1" destOrd="0" presId="urn:microsoft.com/office/officeart/2016/7/layout/BasicLinearProcessNumbered"/>
    <dgm:cxn modelId="{0834327D-9C8D-4623-9080-0EDF49A58CBD}" srcId="{E3120229-2CE2-4747-902F-FA7595806066}" destId="{B557DAEA-13AF-4C2A-9197-B0AD3C37BBFD}" srcOrd="1" destOrd="0" parTransId="{66911829-91D5-4B33-80A6-0BE3BE78EA18}" sibTransId="{37A3013E-F0DE-4734-81F5-C69097FD050D}"/>
    <dgm:cxn modelId="{A2DD868A-0800-450B-92F8-760B3552F5D7}" srcId="{A1760B0C-CBC8-4875-956B-DE9FB88EA405}" destId="{E3120229-2CE2-4747-902F-FA7595806066}" srcOrd="2" destOrd="0" parTransId="{56696333-A16A-461D-936E-DD473B95C4E1}" sibTransId="{11F78970-A896-4579-8D39-89FE00F33BD5}"/>
    <dgm:cxn modelId="{2D22F48B-58C6-EA43-BC76-2C777E42785E}" type="presOf" srcId="{E3120229-2CE2-4747-902F-FA7595806066}" destId="{8CD2B4C4-A6BF-6446-AABB-B6C520784DFE}" srcOrd="0" destOrd="0" presId="urn:microsoft.com/office/officeart/2016/7/layout/BasicLinearProcessNumbered"/>
    <dgm:cxn modelId="{F8BEEF92-B3C1-E148-9CAD-534C1FA5BDD2}" type="presOf" srcId="{A1760B0C-CBC8-4875-956B-DE9FB88EA405}" destId="{9D5FBBBB-5B8E-7F43-A138-41CBCBA61602}" srcOrd="0" destOrd="0" presId="urn:microsoft.com/office/officeart/2016/7/layout/BasicLinearProcessNumbered"/>
    <dgm:cxn modelId="{C1C62895-801B-7A47-BE07-1F7FF980DE78}" type="presOf" srcId="{CE74B711-04E1-481F-B034-EF8598025FDF}" destId="{0E9606D2-D234-9E44-84A0-804D6556DABE}" srcOrd="0" destOrd="0" presId="urn:microsoft.com/office/officeart/2016/7/layout/BasicLinearProcessNumbered"/>
    <dgm:cxn modelId="{B6029FA1-4E39-C84D-97C7-A9FA844D3D63}" type="presOf" srcId="{37D684ED-5EC2-4C88-AC51-23BFBA5A8C8C}" destId="{904664EF-6623-6E4C-9651-1531AA50AAB9}" srcOrd="1" destOrd="0" presId="urn:microsoft.com/office/officeart/2016/7/layout/BasicLinearProcessNumbered"/>
    <dgm:cxn modelId="{9C30E7B3-52BF-8345-919D-E0A1ECB9982B}" type="presOf" srcId="{E21F9132-D1B8-497A-A152-486A67D40AC9}" destId="{C3EAFBCF-B50F-2C4C-9096-646A7B5E6633}" srcOrd="0" destOrd="0" presId="urn:microsoft.com/office/officeart/2016/7/layout/BasicLinearProcessNumbered"/>
    <dgm:cxn modelId="{204991D0-03C9-E042-AB75-E02F10728135}" type="presOf" srcId="{2B264E0B-CD5B-426A-8853-3CC9F0CE8908}" destId="{FB6381F3-BCC6-B249-B2A0-27CFF64F73A9}" srcOrd="0" destOrd="0" presId="urn:microsoft.com/office/officeart/2016/7/layout/BasicLinearProcessNumbered"/>
    <dgm:cxn modelId="{226899D0-9E4A-4439-A1C7-3DA6DACCC148}" srcId="{A1760B0C-CBC8-4875-956B-DE9FB88EA405}" destId="{CE74B711-04E1-481F-B034-EF8598025FDF}" srcOrd="0" destOrd="0" parTransId="{7069EDF1-FDF4-40EE-9416-91988594A82A}" sibTransId="{2B264E0B-CD5B-426A-8853-3CC9F0CE8908}"/>
    <dgm:cxn modelId="{F824ACDA-6010-4E37-B691-68DBF0CAD182}" srcId="{E3120229-2CE2-4747-902F-FA7595806066}" destId="{AA6B6580-8A8E-4021-AEA0-80916A7B8945}" srcOrd="0" destOrd="0" parTransId="{917187E9-D89D-459A-8A0A-94BB6F26CB62}" sibTransId="{B2EF2E81-809B-4F27-9A8B-88FA0658C0D6}"/>
    <dgm:cxn modelId="{197502EC-6A03-D642-9329-015F58C0E54A}" type="presOf" srcId="{AA6B6580-8A8E-4021-AEA0-80916A7B8945}" destId="{F5D8243A-AF68-684A-81D6-2A620513F130}" srcOrd="0" destOrd="1" presId="urn:microsoft.com/office/officeart/2016/7/layout/BasicLinearProcessNumbered"/>
    <dgm:cxn modelId="{03876584-C17E-C841-89EA-990330965E32}" type="presParOf" srcId="{9D5FBBBB-5B8E-7F43-A138-41CBCBA61602}" destId="{A7BA8821-1CD6-AE47-B6F2-FCF0BE3D3F69}" srcOrd="0" destOrd="0" presId="urn:microsoft.com/office/officeart/2016/7/layout/BasicLinearProcessNumbered"/>
    <dgm:cxn modelId="{CA5B2810-F177-1A48-BDE1-935123A8D896}" type="presParOf" srcId="{A7BA8821-1CD6-AE47-B6F2-FCF0BE3D3F69}" destId="{0E9606D2-D234-9E44-84A0-804D6556DABE}" srcOrd="0" destOrd="0" presId="urn:microsoft.com/office/officeart/2016/7/layout/BasicLinearProcessNumbered"/>
    <dgm:cxn modelId="{C4F534AA-172C-674E-BDA1-5563BA6B65CF}" type="presParOf" srcId="{A7BA8821-1CD6-AE47-B6F2-FCF0BE3D3F69}" destId="{FB6381F3-BCC6-B249-B2A0-27CFF64F73A9}" srcOrd="1" destOrd="0" presId="urn:microsoft.com/office/officeart/2016/7/layout/BasicLinearProcessNumbered"/>
    <dgm:cxn modelId="{DFEC2A74-3B45-1F48-BB9E-5947DDF5F516}" type="presParOf" srcId="{A7BA8821-1CD6-AE47-B6F2-FCF0BE3D3F69}" destId="{080CF813-F89C-B64D-843C-6426D59DFB83}" srcOrd="2" destOrd="0" presId="urn:microsoft.com/office/officeart/2016/7/layout/BasicLinearProcessNumbered"/>
    <dgm:cxn modelId="{A51FA2C9-3651-984D-8075-DB733DAE0790}" type="presParOf" srcId="{A7BA8821-1CD6-AE47-B6F2-FCF0BE3D3F69}" destId="{F6DCF24A-AE70-CB4B-99D2-0F6F757B15E3}" srcOrd="3" destOrd="0" presId="urn:microsoft.com/office/officeart/2016/7/layout/BasicLinearProcessNumbered"/>
    <dgm:cxn modelId="{7F8858A2-BDE6-E842-8EB4-43F7E420C2FC}" type="presParOf" srcId="{9D5FBBBB-5B8E-7F43-A138-41CBCBA61602}" destId="{C78553AD-451B-6548-A05C-1CF9F162927D}" srcOrd="1" destOrd="0" presId="urn:microsoft.com/office/officeart/2016/7/layout/BasicLinearProcessNumbered"/>
    <dgm:cxn modelId="{70254195-1C21-0543-A31B-F0FF5DC21086}" type="presParOf" srcId="{9D5FBBBB-5B8E-7F43-A138-41CBCBA61602}" destId="{CC0076D3-62E1-0347-B550-36BAE95D0B06}" srcOrd="2" destOrd="0" presId="urn:microsoft.com/office/officeart/2016/7/layout/BasicLinearProcessNumbered"/>
    <dgm:cxn modelId="{E88CB949-4BC1-4D42-91CC-60E774192BA0}" type="presParOf" srcId="{CC0076D3-62E1-0347-B550-36BAE95D0B06}" destId="{13838BD4-711D-294D-AA31-AEB485F625F9}" srcOrd="0" destOrd="0" presId="urn:microsoft.com/office/officeart/2016/7/layout/BasicLinearProcessNumbered"/>
    <dgm:cxn modelId="{6EE9C3F9-6290-184A-B8A4-1D250C122B0E}" type="presParOf" srcId="{CC0076D3-62E1-0347-B550-36BAE95D0B06}" destId="{C3EAFBCF-B50F-2C4C-9096-646A7B5E6633}" srcOrd="1" destOrd="0" presId="urn:microsoft.com/office/officeart/2016/7/layout/BasicLinearProcessNumbered"/>
    <dgm:cxn modelId="{442680CA-2BEF-2A41-964B-07D72B36A083}" type="presParOf" srcId="{CC0076D3-62E1-0347-B550-36BAE95D0B06}" destId="{F3248A7E-3A12-C440-A6F5-30C7F4ACB837}" srcOrd="2" destOrd="0" presId="urn:microsoft.com/office/officeart/2016/7/layout/BasicLinearProcessNumbered"/>
    <dgm:cxn modelId="{B871F60E-6C5C-A249-88AF-DB0B82AE0B31}" type="presParOf" srcId="{CC0076D3-62E1-0347-B550-36BAE95D0B06}" destId="{904664EF-6623-6E4C-9651-1531AA50AAB9}" srcOrd="3" destOrd="0" presId="urn:microsoft.com/office/officeart/2016/7/layout/BasicLinearProcessNumbered"/>
    <dgm:cxn modelId="{4EA8414B-02DF-5746-9F54-2D31A628A234}" type="presParOf" srcId="{9D5FBBBB-5B8E-7F43-A138-41CBCBA61602}" destId="{BC963C19-8F19-9B49-A3C0-142D672647FD}" srcOrd="3" destOrd="0" presId="urn:microsoft.com/office/officeart/2016/7/layout/BasicLinearProcessNumbered"/>
    <dgm:cxn modelId="{0E7BD365-4828-5648-A250-73932B5DE870}" type="presParOf" srcId="{9D5FBBBB-5B8E-7F43-A138-41CBCBA61602}" destId="{9D29014D-9B9B-2348-9B85-E33A1652B532}" srcOrd="4" destOrd="0" presId="urn:microsoft.com/office/officeart/2016/7/layout/BasicLinearProcessNumbered"/>
    <dgm:cxn modelId="{F766208D-F775-204A-8F70-61B1065D95FE}" type="presParOf" srcId="{9D29014D-9B9B-2348-9B85-E33A1652B532}" destId="{8CD2B4C4-A6BF-6446-AABB-B6C520784DFE}" srcOrd="0" destOrd="0" presId="urn:microsoft.com/office/officeart/2016/7/layout/BasicLinearProcessNumbered"/>
    <dgm:cxn modelId="{E7CFE766-07BE-AF43-864C-D206094F884D}" type="presParOf" srcId="{9D29014D-9B9B-2348-9B85-E33A1652B532}" destId="{5FED5564-D9ED-B641-BC22-774B2E772809}" srcOrd="1" destOrd="0" presId="urn:microsoft.com/office/officeart/2016/7/layout/BasicLinearProcessNumbered"/>
    <dgm:cxn modelId="{95C4F7CE-57C1-394E-9048-D41298DC8A27}" type="presParOf" srcId="{9D29014D-9B9B-2348-9B85-E33A1652B532}" destId="{4071B9EB-71A0-A840-9E47-2B4B5020386D}" srcOrd="2" destOrd="0" presId="urn:microsoft.com/office/officeart/2016/7/layout/BasicLinearProcessNumbered"/>
    <dgm:cxn modelId="{1B6BAC14-7466-7C4A-9248-0E1DFC9A08A5}" type="presParOf" srcId="{9D29014D-9B9B-2348-9B85-E33A1652B532}" destId="{F5D8243A-AF68-684A-81D6-2A620513F1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06D2-D234-9E44-84A0-804D6556DABE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Classify original MNIST images </a:t>
          </a:r>
        </a:p>
      </dsp:txBody>
      <dsp:txXfrm>
        <a:off x="0" y="1653508"/>
        <a:ext cx="3286125" cy="2610802"/>
      </dsp:txXfrm>
    </dsp:sp>
    <dsp:sp modelId="{FB6381F3-BCC6-B249-B2A0-27CFF64F73A9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81533" y="626305"/>
        <a:ext cx="923057" cy="923057"/>
      </dsp:txXfrm>
    </dsp:sp>
    <dsp:sp modelId="{080CF813-F89C-B64D-843C-6426D59DFB83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838BD4-711D-294D-AA31-AEB485F625F9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Classify encoded MNIST images</a:t>
          </a:r>
        </a:p>
      </dsp:txBody>
      <dsp:txXfrm>
        <a:off x="3614737" y="1653508"/>
        <a:ext cx="3286125" cy="2610802"/>
      </dsp:txXfrm>
    </dsp:sp>
    <dsp:sp modelId="{C3EAFBCF-B50F-2C4C-9096-646A7B5E6633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F3248A7E-3A12-C440-A6F5-30C7F4ACB837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2B4C4-A6BF-6446-AABB-B6C520784DFE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Reconstruct encoded MNIST images, then classify from reconstructions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Sigmoid activation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1700" kern="1200" dirty="0"/>
            <a:t>CNN with NO activation</a:t>
          </a:r>
        </a:p>
      </dsp:txBody>
      <dsp:txXfrm>
        <a:off x="7229475" y="1653508"/>
        <a:ext cx="3286125" cy="2610802"/>
      </dsp:txXfrm>
    </dsp:sp>
    <dsp:sp modelId="{5FED5564-D9ED-B641-BC22-774B2E77280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4071B9EB-71A0-A840-9E47-2B4B5020386D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38BF-B618-6641-9BFF-D9E9ABFDBFF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DB729-9B00-254C-A9E0-BFB7134D8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lambda=1 and then went smaller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B729-9B00-254C-A9E0-BFB7134D83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18B3-E52A-E1C9-3265-94235D70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CDFFA-2C69-D1BD-A096-FF400413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AA05-9DAC-EC96-A901-52374F6E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D48C9-8F1F-DA0D-F201-0BF3778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1B26-613F-3598-FAC1-1869258B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DE44-AAF1-DF06-AFFA-9436FE0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5E2BE-1AC3-4B77-AD90-88724E05B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026C-F86F-4A0D-27A5-2CD43699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45B-11DF-EDF0-05FF-C827110B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C848-2906-D060-030A-CE82025D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09139-841C-748E-A79B-1C259693B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86AD-E008-48F6-1728-0B3BBE59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FC51-4CE4-3F59-E0BD-5F436060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5FD9-622C-9D51-4D23-78EBDF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3F-2E2C-17F2-B929-3BC5E27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B71-CECB-A2BF-C9F7-D5386C12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B76D4-57A8-CE71-FB6E-97B05FB4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76E96-9C7B-90A0-E999-2BB64AC5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3F27-1647-FA73-EC61-8255F741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C62F-EE69-99EF-1BCD-61C59D70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8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D471-7AF4-E3E7-C5FC-83009D0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DBF3A-1EC4-CE83-3712-F6657C4A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B134-9637-3462-6FD4-226BDB15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B5AE-F0A9-7CDE-8289-4337726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FF64F-69B3-4EDB-8A78-E47BF257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4436-1BDC-8C64-19C3-3212FD81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7A65-12F1-070E-8DC1-0F5360DF6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DCB60-2FC8-DB89-F739-7F0FED21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C23D6-56EF-E765-7915-3EBFA045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7CDE1-8F69-0BB5-879E-E810C627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F08F0-FD5E-ADC0-48CF-C705CB4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409D-A66C-E919-44AD-80CE70C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2E766-F975-7953-7B7F-4C4CCD2E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0CAE-A9A8-1F3B-1BDA-1F19D562B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BEE8-907F-1179-3A8C-12E83A35F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0E59B-A874-31FF-48FF-D69ADC4A2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82B1D-79E7-E101-32DB-05A937B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7C17C-8CA9-14BD-0C95-3C4B238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305F-D6FD-E2A2-3E89-3232ED7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77FD-2256-3536-E5E0-65D8599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575B3-D53A-F35B-8588-75C122C3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E6DFB-92EE-FAB9-CAB1-947344EF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7C40-17B3-05EE-C18D-45F9A3E2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7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BA8A4-65F6-2135-13B4-1044EA44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79A47-A55C-E4D7-2417-8B3A1FF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B9C2B-AC38-7DC5-C5D0-2A742E12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6F8B-D0C2-95C3-1B5F-E23FB086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16B0-404D-B8C8-8CC0-7D32A04B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99F0-7868-658C-D3E5-5B4B3ECE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7366B-1435-B9B7-55FF-CBA58283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718-B797-4063-47D6-0BBC16F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68032-D40A-7683-BE3D-C4B458D9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F138-8D19-4F42-B875-EC96F679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13394-E172-4F64-C2FF-47C538CAE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E701-C5E9-8395-2B46-36A2292B8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FF4E-A6F8-DE49-FCCC-6282C475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F5-E5C3-27D5-E6F9-C40D04A5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3969-74A5-87E2-FC8B-C9440526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1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78E89-6561-CBF4-5F76-6015220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5F24C-53A3-C5FD-908E-E18EE67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BBFA-B18F-4868-25B9-1C0C7322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2AD-268D-E540-91F4-81280B8C9D1A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F2F-DD59-5C68-E883-58AD0E2B9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8D8D-23EA-0C9C-9C38-4A3982AE9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7760-3729-4247-A7CA-AA146945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8.png"/><Relationship Id="rId7" Type="http://schemas.openxmlformats.org/officeDocument/2006/relationships/image" Target="../media/image160.png"/><Relationship Id="rId12" Type="http://schemas.openxmlformats.org/officeDocument/2006/relationships/image" Target="../media/image73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72.png"/><Relationship Id="rId5" Type="http://schemas.openxmlformats.org/officeDocument/2006/relationships/image" Target="../media/image140.png"/><Relationship Id="rId10" Type="http://schemas.openxmlformats.org/officeDocument/2006/relationships/image" Target="../media/image71.sv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svg"/><Relationship Id="rId7" Type="http://schemas.openxmlformats.org/officeDocument/2006/relationships/image" Target="../media/image77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79.svg"/><Relationship Id="rId5" Type="http://schemas.openxmlformats.org/officeDocument/2006/relationships/image" Target="../media/image81.svg"/><Relationship Id="rId10" Type="http://schemas.openxmlformats.org/officeDocument/2006/relationships/image" Target="../media/image78.png"/><Relationship Id="rId4" Type="http://schemas.openxmlformats.org/officeDocument/2006/relationships/image" Target="../media/image80.png"/><Relationship Id="rId9" Type="http://schemas.openxmlformats.org/officeDocument/2006/relationships/image" Target="../media/image8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3.svg"/><Relationship Id="rId3" Type="http://schemas.openxmlformats.org/officeDocument/2006/relationships/image" Target="../media/image75.svg"/><Relationship Id="rId7" Type="http://schemas.openxmlformats.org/officeDocument/2006/relationships/image" Target="../media/image81.svg"/><Relationship Id="rId12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7.svg"/><Relationship Id="rId5" Type="http://schemas.openxmlformats.org/officeDocument/2006/relationships/image" Target="../media/image85.svg"/><Relationship Id="rId15" Type="http://schemas.openxmlformats.org/officeDocument/2006/relationships/image" Target="../media/image79.svg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77.svg"/><Relationship Id="rId1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5.sv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73.svg"/><Relationship Id="rId4" Type="http://schemas.openxmlformats.org/officeDocument/2006/relationships/image" Target="../media/image380.png"/><Relationship Id="rId9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7.svg"/><Relationship Id="rId7" Type="http://schemas.openxmlformats.org/officeDocument/2006/relationships/image" Target="../media/image390.png"/><Relationship Id="rId12" Type="http://schemas.openxmlformats.org/officeDocument/2006/relationships/image" Target="../media/image7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72.png"/><Relationship Id="rId5" Type="http://schemas.openxmlformats.org/officeDocument/2006/relationships/image" Target="../media/image5.svg"/><Relationship Id="rId10" Type="http://schemas.openxmlformats.org/officeDocument/2006/relationships/image" Target="../media/image71.svg"/><Relationship Id="rId4" Type="http://schemas.openxmlformats.org/officeDocument/2006/relationships/image" Target="../media/image4.png"/><Relationship Id="rId9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7.svg"/><Relationship Id="rId7" Type="http://schemas.openxmlformats.org/officeDocument/2006/relationships/image" Target="../media/image4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11" Type="http://schemas.openxmlformats.org/officeDocument/2006/relationships/image" Target="../media/image71.svg"/><Relationship Id="rId5" Type="http://schemas.openxmlformats.org/officeDocument/2006/relationships/image" Target="../media/image5.svg"/><Relationship Id="rId10" Type="http://schemas.openxmlformats.org/officeDocument/2006/relationships/image" Target="../media/image70.png"/><Relationship Id="rId4" Type="http://schemas.openxmlformats.org/officeDocument/2006/relationships/image" Target="../media/image4.png"/><Relationship Id="rId9" Type="http://schemas.openxmlformats.org/officeDocument/2006/relationships/image" Target="../media/image4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2.png"/><Relationship Id="rId5" Type="http://schemas.openxmlformats.org/officeDocument/2006/relationships/image" Target="../media/image105.png"/><Relationship Id="rId10" Type="http://schemas.openxmlformats.org/officeDocument/2006/relationships/image" Target="../media/image11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B3A8C100-D9E1-0BC8-F8CB-2812DFE2C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D5492-DF34-2153-67EC-AC02246BA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Image Classification with Coded Aperture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017B52-0CBC-6C0E-3B29-C50BD0D7A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Overview, experiment results, and more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61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7E35-65C9-E6CD-B34A-9F2B2ECB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Sigmoid Activation</a:t>
            </a:r>
          </a:p>
        </p:txBody>
      </p:sp>
      <p:pic>
        <p:nvPicPr>
          <p:cNvPr id="4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F6239BD-1136-8943-906D-97614A1AB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42204"/>
            <a:ext cx="10507166" cy="5315796"/>
          </a:xfrm>
        </p:spPr>
      </p:pic>
    </p:spTree>
    <p:extLst>
      <p:ext uri="{BB962C8B-B14F-4D97-AF65-F5344CB8AC3E}">
        <p14:creationId xmlns:p14="http://schemas.microsoft.com/office/powerpoint/2010/main" val="371006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E61F-973E-BDAF-9AF0-3776E632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 using NO Activation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BCBE88A-B913-CE08-1D23-A6A64351F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03" y="1724048"/>
            <a:ext cx="9549993" cy="4840794"/>
          </a:xfrm>
        </p:spPr>
      </p:pic>
    </p:spTree>
    <p:extLst>
      <p:ext uri="{BB962C8B-B14F-4D97-AF65-F5344CB8AC3E}">
        <p14:creationId xmlns:p14="http://schemas.microsoft.com/office/powerpoint/2010/main" val="23071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DC440F2A-0A1E-0223-A10C-E41B880E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983673"/>
            <a:ext cx="5874327" cy="5874327"/>
          </a:xfrm>
          <a:prstGeom prst="rect">
            <a:avLst/>
          </a:prstGeom>
        </p:spPr>
      </p:pic>
      <p:pic>
        <p:nvPicPr>
          <p:cNvPr id="11" name="Picture 10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13A5F93E-9721-281D-0BD4-21BBBE6E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62" y="983672"/>
            <a:ext cx="5874327" cy="5874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71074-179D-1102-635C-20588D58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weights differ?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A6B60-ED02-2D6D-ECD0-FCD1999D45B9}"/>
              </a:ext>
            </a:extLst>
          </p:cNvPr>
          <p:cNvSpPr txBox="1"/>
          <p:nvPr/>
        </p:nvSpPr>
        <p:spPr>
          <a:xfrm>
            <a:off x="1921565" y="630820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FF4F0-29A8-5569-2C78-AC14E956CE13}"/>
              </a:ext>
            </a:extLst>
          </p:cNvPr>
          <p:cNvSpPr txBox="1"/>
          <p:nvPr/>
        </p:nvSpPr>
        <p:spPr>
          <a:xfrm>
            <a:off x="7984998" y="6308208"/>
            <a:ext cx="145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</a:t>
            </a:r>
          </a:p>
        </p:txBody>
      </p:sp>
    </p:spTree>
    <p:extLst>
      <p:ext uri="{BB962C8B-B14F-4D97-AF65-F5344CB8AC3E}">
        <p14:creationId xmlns:p14="http://schemas.microsoft.com/office/powerpoint/2010/main" val="132253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Reconstruction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ℓ</m:t>
                        </m:r>
                      </m:e>
                      <m:sub>
                        <m: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kern="1200" dirty="0">
                    <a:solidFill>
                      <a:schemeClr val="tx1"/>
                    </a:solidFill>
                    <a:ea typeface="+mj-ea"/>
                    <a:cs typeface="+mj-cs"/>
                  </a:rPr>
                  <a:t>-penalty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EEA1337-6200-A73E-49AD-4520C9AF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3" y="1999615"/>
                <a:ext cx="9144000" cy="2764028"/>
              </a:xfrm>
              <a:blipFill>
                <a:blip r:embed="rId2"/>
                <a:stretch>
                  <a:fillRect l="-1526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B4F4-B1C2-4A17-DF48-0644F2AD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39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20F6D-1B68-0BB3-F4E0-BE134992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the weights with a penalty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MSE loss function is used to update weights</a:t>
                </a:r>
              </a:p>
              <a:p>
                <a:r>
                  <a:rPr lang="en-US" b="0" dirty="0"/>
                  <a:t>New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 activation function used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92041A-E05C-FE18-3D2E-A47983A1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614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large to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Weights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E3E8E0E-9D2A-E9D4-D4A7-B5C8782BE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7804510-63E6-B301-7058-EAE26B97ED9A}"/>
              </a:ext>
            </a:extLst>
          </p:cNvPr>
          <p:cNvGrpSpPr>
            <a:grpSpLocks noChangeAspect="1"/>
          </p:cNvGrpSpPr>
          <p:nvPr/>
        </p:nvGrpSpPr>
        <p:grpSpPr>
          <a:xfrm>
            <a:off x="6326981" y="1369859"/>
            <a:ext cx="5196804" cy="5196804"/>
            <a:chOff x="4495800" y="0"/>
            <a:chExt cx="6858000" cy="6858000"/>
          </a:xfrm>
        </p:grpSpPr>
        <p:pic>
          <p:nvPicPr>
            <p:cNvPr id="29" name="Picture 2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DCE3397-AFEF-6215-F0C8-51F1FBF62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8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/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D0FC5F9-32C5-553D-0172-6DC010CB1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12" y="6323303"/>
                  <a:ext cx="114877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857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F8BC86-F5C5-52CF-675C-1DB81B7A824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369859"/>
            <a:ext cx="5196804" cy="5286108"/>
            <a:chOff x="3901827" y="-119117"/>
            <a:chExt cx="6858000" cy="6975849"/>
          </a:xfrm>
        </p:grpSpPr>
        <p:pic>
          <p:nvPicPr>
            <p:cNvPr id="32" name="Picture 31" descr="A black and white checkered surface&#10;&#10;Description automatically generated with medium confidence">
              <a:extLst>
                <a:ext uri="{FF2B5EF4-FFF2-40B4-BE49-F238E27FC236}">
                  <a16:creationId xmlns:a16="http://schemas.microsoft.com/office/drawing/2014/main" id="{941BF0ED-2ED2-E2F6-0EEF-AD281A34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827" y="-119117"/>
              <a:ext cx="6858000" cy="685800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/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BBA6B2A-3237-ED8B-F175-78BEB5BBA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329" y="6227189"/>
                  <a:ext cx="1348926" cy="6295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4111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And more small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Weights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CA3DA-AFC1-92A7-CD20-FA30857FB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Calendar&#10;&#10;Description automatically generated with low confidence">
            <a:extLst>
              <a:ext uri="{FF2B5EF4-FFF2-40B4-BE49-F238E27FC236}">
                <a16:creationId xmlns:a16="http://schemas.microsoft.com/office/drawing/2014/main" id="{037EA4F6-6DAF-E1D8-BE1C-67C2B7BD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926" y="1825625"/>
            <a:ext cx="9822147" cy="4351338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55B35B-8758-41A1-7DD3-8CD5AA57DC1D}"/>
              </a:ext>
            </a:extLst>
          </p:cNvPr>
          <p:cNvGrpSpPr/>
          <p:nvPr/>
        </p:nvGrpSpPr>
        <p:grpSpPr>
          <a:xfrm>
            <a:off x="6113038" y="1380913"/>
            <a:ext cx="5257801" cy="5240761"/>
            <a:chOff x="4084336" y="1690688"/>
            <a:chExt cx="4021021" cy="4021021"/>
          </a:xfrm>
        </p:grpSpPr>
        <p:pic>
          <p:nvPicPr>
            <p:cNvPr id="5" name="Picture 4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7377740E-406D-3EA4-7558-96DE263F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336" y="1690688"/>
              <a:ext cx="4021021" cy="402102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/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103548-2FD7-386E-1421-BB308F5AE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227" y="5381672"/>
                  <a:ext cx="673557" cy="216549"/>
                </a:xfrm>
                <a:prstGeom prst="rect">
                  <a:avLst/>
                </a:prstGeom>
                <a:blipFill>
                  <a:blip r:embed="rId5"/>
                  <a:stretch>
                    <a:fillRect r="-1690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8E536F-1079-F54E-CB8A-6F7C6098F516}"/>
              </a:ext>
            </a:extLst>
          </p:cNvPr>
          <p:cNvGrpSpPr>
            <a:grpSpLocks noChangeAspect="1"/>
          </p:cNvGrpSpPr>
          <p:nvPr/>
        </p:nvGrpSpPr>
        <p:grpSpPr>
          <a:xfrm>
            <a:off x="1077977" y="1380913"/>
            <a:ext cx="5240762" cy="5240762"/>
            <a:chOff x="4777154" y="0"/>
            <a:chExt cx="6858000" cy="6858000"/>
          </a:xfrm>
        </p:grpSpPr>
        <p:pic>
          <p:nvPicPr>
            <p:cNvPr id="8" name="Picture 7" descr="A picture containing text, white&#10;&#10;Description automatically generated">
              <a:extLst>
                <a:ext uri="{FF2B5EF4-FFF2-40B4-BE49-F238E27FC236}">
                  <a16:creationId xmlns:a16="http://schemas.microsoft.com/office/drawing/2014/main" id="{6FFD51F3-E1D0-783C-AD09-81530545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7154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/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EBCDE2-BEFB-EEFC-495F-DCD982B19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474" y="6171095"/>
                  <a:ext cx="114877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831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820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50AB08-4C09-0BA6-ACDC-29949164D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B283D8-E5ED-35F7-D1F9-67248784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2" y="1825625"/>
            <a:ext cx="10719216" cy="47487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014132-F063-7632-1DCA-96CB7CF4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46CF-F64F-522D-2581-AFD71A94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92B640F-386F-DB59-BF54-C5DC8720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7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Reconstructions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D6A0C-6E2D-1DCD-842D-B53C3F12F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A8CFF89-D8F2-CCE2-F952-AF6E8AF93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168873" cy="4504942"/>
          </a:xfrm>
        </p:spPr>
      </p:pic>
    </p:spTree>
    <p:extLst>
      <p:ext uri="{BB962C8B-B14F-4D97-AF65-F5344CB8AC3E}">
        <p14:creationId xmlns:p14="http://schemas.microsoft.com/office/powerpoint/2010/main" val="9081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795E2-2D0B-A7A0-7FAA-B4BEB22B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03" r="7153" b="10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94E43-0BC5-C75D-BBAC-6495D5B4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Experiments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25A103-2627-355E-C4FC-7130953D5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6221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455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68751-D32D-85B3-8985-90D353EE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After fixing the loss: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𝑀𝑆𝐸𝑝𝑒𝑛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200" b="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Where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200" dirty="0"/>
                  <a:t> is the reconstructed image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is the target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each element in the weight matrix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is the number of elements in the images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10106-3434-9A5B-E5B0-9CDA71BF6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81943"/>
                <a:ext cx="10168128" cy="3695020"/>
              </a:xfrm>
              <a:blipFill>
                <a:blip r:embed="rId2"/>
                <a:stretch>
                  <a:fillRect l="-748" t="-1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6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5166E-0305-CD29-1FE9-35E161D4F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D5813F7C-C421-9E55-0B43-759DCF6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0794"/>
            <a:ext cx="4351338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/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5D9ADE-0F88-8CC5-F468-2ACE6FC03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64" y="5935133"/>
                <a:ext cx="606705" cy="276999"/>
              </a:xfrm>
              <a:prstGeom prst="rect">
                <a:avLst/>
              </a:prstGeom>
              <a:blipFill>
                <a:blip r:embed="rId4"/>
                <a:stretch>
                  <a:fillRect l="-8163" r="-81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707EA69-7DEF-14F9-20CF-718BE0DED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633" y="2308013"/>
            <a:ext cx="7772400" cy="36271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61000A-A7A0-F29A-496E-B926C1A9645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2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0D55FFE7-5AAE-C6A2-D535-189BD08A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53" y="2496164"/>
            <a:ext cx="8564380" cy="3996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BAB7C8-A683-BC82-054D-85E35887C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113EC42-7207-78BC-5276-ADE1AB8FD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2141537"/>
            <a:ext cx="4512038" cy="435133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14B63E-B822-DFF7-B480-E3DF35E31D62}"/>
              </a:ext>
            </a:extLst>
          </p:cNvPr>
          <p:cNvCxnSpPr>
            <a:endCxn id="2" idx="2"/>
          </p:cNvCxnSpPr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65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Experiment</m:t>
                      </m:r>
                      <m:r>
                        <m:rPr>
                          <m:nor/>
                        </m:rPr>
                        <a:rPr lang="en-US" dirty="0" smtClean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9F0A65-9BEE-86EB-75EF-A5A38ED2A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black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54D300EB-4B92-D7FA-B781-8C0699DE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22" y="2175906"/>
            <a:ext cx="5051685" cy="4041348"/>
          </a:xfrm>
        </p:spPr>
      </p:pic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E7BECDEF-8028-9F70-70B7-8693E3D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47" y="2383020"/>
            <a:ext cx="7772400" cy="36271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2CEA4D-32C8-5E55-128C-C4E15C605AE8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91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23E42D5-76DC-32A1-6979-078E44DE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511" y="2447991"/>
            <a:ext cx="8373489" cy="39076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7359CC-C250-26F3-FF9C-C40B9A61C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00F33206-ADB5-DD0D-6661-A29E5FDCD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422045"/>
            <a:ext cx="4884535" cy="390762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8C8511-474F-3FC6-A053-A0E1E855A144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Experiment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152D76-D7B2-AB8E-B42D-1FA916EF0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53F806-DFFE-E6BB-0123-1C1E7E27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86" y="2368446"/>
            <a:ext cx="8062114" cy="3762320"/>
          </a:xfrm>
          <a:prstGeom prst="rect">
            <a:avLst/>
          </a:prstGeom>
        </p:spPr>
      </p:pic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86872127-788C-4C4C-9BF4-77C341EB3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053441"/>
            <a:ext cx="5096656" cy="4077325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BFD65-DC8B-BEA0-A4E6-4BBDA745C2FD}"/>
              </a:ext>
            </a:extLst>
          </p:cNvPr>
          <p:cNvCxnSpPr/>
          <p:nvPr/>
        </p:nvCxnSpPr>
        <p:spPr>
          <a:xfrm>
            <a:off x="644577" y="1690688"/>
            <a:ext cx="5451423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021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D7FA8-5818-E324-B09B-9FB7304D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A631E560-9604-C777-31B9-9DEE034A8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8" r="-1" b="-1"/>
          <a:stretch/>
        </p:blipFill>
        <p:spPr>
          <a:xfrm>
            <a:off x="199293" y="2132045"/>
            <a:ext cx="6152954" cy="4504282"/>
          </a:xfrm>
          <a:prstGeom prst="rect">
            <a:avLst/>
          </a:prstGeom>
        </p:spPr>
      </p:pic>
      <p:pic>
        <p:nvPicPr>
          <p:cNvPr id="5" name="Content Placeholder 4" descr="Chart, map, scatter chart&#10;&#10;Description automatically generated">
            <a:extLst>
              <a:ext uri="{FF2B5EF4-FFF2-40B4-BE49-F238E27FC236}">
                <a16:creationId xmlns:a16="http://schemas.microsoft.com/office/drawing/2014/main" id="{7ED418F6-EF5A-673C-4035-2EF991583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892" r="2" b="2"/>
          <a:stretch/>
        </p:blipFill>
        <p:spPr>
          <a:xfrm>
            <a:off x="6238339" y="2132045"/>
            <a:ext cx="6152954" cy="4507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8DD26-571E-47E4-D31F-D45BF2514755}"/>
              </a:ext>
            </a:extLst>
          </p:cNvPr>
          <p:cNvSpPr txBox="1"/>
          <p:nvPr/>
        </p:nvSpPr>
        <p:spPr>
          <a:xfrm>
            <a:off x="1952277" y="449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C956F-831E-8B78-925C-8938A99404F6}"/>
              </a:ext>
            </a:extLst>
          </p:cNvPr>
          <p:cNvSpPr txBox="1"/>
          <p:nvPr/>
        </p:nvSpPr>
        <p:spPr>
          <a:xfrm>
            <a:off x="1061323" y="4681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93971-8125-A431-A2DE-EACE205ADB66}"/>
              </a:ext>
            </a:extLst>
          </p:cNvPr>
          <p:cNvSpPr txBox="1"/>
          <p:nvPr/>
        </p:nvSpPr>
        <p:spPr>
          <a:xfrm>
            <a:off x="4566523" y="36991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671B-435A-2A2C-87DC-2C754C474D24}"/>
              </a:ext>
            </a:extLst>
          </p:cNvPr>
          <p:cNvSpPr txBox="1"/>
          <p:nvPr/>
        </p:nvSpPr>
        <p:spPr>
          <a:xfrm>
            <a:off x="4566523" y="4708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FAF86-08C3-FC0B-1925-73A6645D70F0}"/>
              </a:ext>
            </a:extLst>
          </p:cNvPr>
          <p:cNvSpPr txBox="1"/>
          <p:nvPr/>
        </p:nvSpPr>
        <p:spPr>
          <a:xfrm>
            <a:off x="1745951" y="3549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33A27-D719-52FF-F261-E2642F02A36C}"/>
              </a:ext>
            </a:extLst>
          </p:cNvPr>
          <p:cNvSpPr txBox="1"/>
          <p:nvPr/>
        </p:nvSpPr>
        <p:spPr>
          <a:xfrm>
            <a:off x="3322407" y="47082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FB17A-B6D8-E874-75B1-A3C1EA674641}"/>
              </a:ext>
            </a:extLst>
          </p:cNvPr>
          <p:cNvSpPr txBox="1"/>
          <p:nvPr/>
        </p:nvSpPr>
        <p:spPr>
          <a:xfrm>
            <a:off x="2766287" y="5277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D09D8D-D2D9-1D53-9CF9-3536897CB017}"/>
              </a:ext>
            </a:extLst>
          </p:cNvPr>
          <p:cNvSpPr txBox="1"/>
          <p:nvPr/>
        </p:nvSpPr>
        <p:spPr>
          <a:xfrm>
            <a:off x="3508611" y="3088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63773-BB55-687C-A29C-10DFED48AF79}"/>
              </a:ext>
            </a:extLst>
          </p:cNvPr>
          <p:cNvSpPr txBox="1"/>
          <p:nvPr/>
        </p:nvSpPr>
        <p:spPr>
          <a:xfrm>
            <a:off x="3577689" y="41363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7342A-2CB5-3F3D-0EED-D8D925FD2119}"/>
              </a:ext>
            </a:extLst>
          </p:cNvPr>
          <p:cNvSpPr txBox="1"/>
          <p:nvPr/>
        </p:nvSpPr>
        <p:spPr>
          <a:xfrm>
            <a:off x="2567791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330A9-3968-2099-96DB-5CE4619E5A93}"/>
              </a:ext>
            </a:extLst>
          </p:cNvPr>
          <p:cNvSpPr txBox="1"/>
          <p:nvPr/>
        </p:nvSpPr>
        <p:spPr>
          <a:xfrm>
            <a:off x="7480757" y="39996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841C14-35DE-856E-8270-BF29C520F465}"/>
              </a:ext>
            </a:extLst>
          </p:cNvPr>
          <p:cNvSpPr txBox="1"/>
          <p:nvPr/>
        </p:nvSpPr>
        <p:spPr>
          <a:xfrm>
            <a:off x="10448180" y="3883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B3001-C04A-671E-9CE6-F9DC44917E40}"/>
              </a:ext>
            </a:extLst>
          </p:cNvPr>
          <p:cNvSpPr txBox="1"/>
          <p:nvPr/>
        </p:nvSpPr>
        <p:spPr>
          <a:xfrm>
            <a:off x="10249081" y="478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AC808-9DDB-D796-4F7E-E1E88B70E952}"/>
              </a:ext>
            </a:extLst>
          </p:cNvPr>
          <p:cNvSpPr txBox="1"/>
          <p:nvPr/>
        </p:nvSpPr>
        <p:spPr>
          <a:xfrm>
            <a:off x="9121280" y="48942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71D3BB-9AF4-E062-9E33-0E5A2BADF63A}"/>
              </a:ext>
            </a:extLst>
          </p:cNvPr>
          <p:cNvSpPr txBox="1"/>
          <p:nvPr/>
        </p:nvSpPr>
        <p:spPr>
          <a:xfrm>
            <a:off x="8409525" y="548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52DB00-BD83-8D74-0C52-BDE526A3186E}"/>
              </a:ext>
            </a:extLst>
          </p:cNvPr>
          <p:cNvSpPr txBox="1"/>
          <p:nvPr/>
        </p:nvSpPr>
        <p:spPr>
          <a:xfrm>
            <a:off x="7378220" y="4805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A8270D-D35B-187B-8312-12EDA5A0D291}"/>
              </a:ext>
            </a:extLst>
          </p:cNvPr>
          <p:cNvSpPr txBox="1"/>
          <p:nvPr/>
        </p:nvSpPr>
        <p:spPr>
          <a:xfrm>
            <a:off x="8003463" y="3514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19B282-7F6F-F469-03AC-55B00526EFC7}"/>
              </a:ext>
            </a:extLst>
          </p:cNvPr>
          <p:cNvSpPr txBox="1"/>
          <p:nvPr/>
        </p:nvSpPr>
        <p:spPr>
          <a:xfrm>
            <a:off x="8819594" y="3252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E99648-5AAE-7999-D860-7F0491D70D1C}"/>
              </a:ext>
            </a:extLst>
          </p:cNvPr>
          <p:cNvSpPr txBox="1"/>
          <p:nvPr/>
        </p:nvSpPr>
        <p:spPr>
          <a:xfrm>
            <a:off x="9746950" y="31269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B4825-1BDD-A160-D438-1F4667F57A1D}"/>
              </a:ext>
            </a:extLst>
          </p:cNvPr>
          <p:cNvSpPr txBox="1"/>
          <p:nvPr/>
        </p:nvSpPr>
        <p:spPr>
          <a:xfrm>
            <a:off x="9225822" y="4202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41582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1FF5E-C49D-F875-1B01-BB9CBAF1F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BB6693-F201-6A81-D258-D6AA4249D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2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32A23B4-0B68-AC54-4228-5A271B07ED76}"/>
              </a:ext>
            </a:extLst>
          </p:cNvPr>
          <p:cNvGrpSpPr/>
          <p:nvPr/>
        </p:nvGrpSpPr>
        <p:grpSpPr>
          <a:xfrm>
            <a:off x="1497588" y="1945037"/>
            <a:ext cx="7138510" cy="3393927"/>
            <a:chOff x="1497588" y="1945037"/>
            <a:chExt cx="7138510" cy="33939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8A9DF2-58BC-AA50-6F9F-ABEE1A8E6B6E}"/>
                </a:ext>
              </a:extLst>
            </p:cNvPr>
            <p:cNvGrpSpPr/>
            <p:nvPr/>
          </p:nvGrpSpPr>
          <p:grpSpPr>
            <a:xfrm>
              <a:off x="3886855" y="1945037"/>
              <a:ext cx="1682263" cy="1568244"/>
              <a:chOff x="1601710" y="1946785"/>
              <a:chExt cx="1682263" cy="156824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962061-3FE8-CA09-B5B7-F9AC50A765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8" y="1946785"/>
                <a:ext cx="1327355" cy="1327355"/>
              </a:xfrm>
              <a:prstGeom prst="rect">
                <a:avLst/>
              </a:prstGeom>
              <a:solidFill>
                <a:srgbClr val="00285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2967CC-24F8-8D52-B82F-1C657BF918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1956617" y="218767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 descr="Germ with solid fill">
                <a:extLst>
                  <a:ext uri="{FF2B5EF4-FFF2-40B4-BE49-F238E27FC236}">
                    <a16:creationId xmlns:a16="http://schemas.microsoft.com/office/drawing/2014/main" id="{91D9AC13-4E0A-8B20-82F5-584F055FC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0635" y="2490071"/>
                <a:ext cx="819708" cy="81970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07A5A9-A29A-A92C-B991-F5B896F2148A}"/>
                  </a:ext>
                </a:extLst>
              </p:cNvPr>
              <p:cNvSpPr txBox="1"/>
              <p:nvPr/>
            </p:nvSpPr>
            <p:spPr>
              <a:xfrm rot="18921005">
                <a:off x="1601710" y="2332407"/>
                <a:ext cx="1286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Cancer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C7F547-298C-D144-28B9-FE3EE41B615C}"/>
                </a:ext>
              </a:extLst>
            </p:cNvPr>
            <p:cNvGrpSpPr/>
            <p:nvPr/>
          </p:nvGrpSpPr>
          <p:grpSpPr>
            <a:xfrm>
              <a:off x="1540291" y="1945037"/>
              <a:ext cx="1668112" cy="1568244"/>
              <a:chOff x="3970685" y="1946784"/>
              <a:chExt cx="1668112" cy="156824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EEFC4-CC74-4BB6-2EB0-508D794A3D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1" y="2187673"/>
                <a:ext cx="1327355" cy="1327355"/>
              </a:xfrm>
              <a:prstGeom prst="rect">
                <a:avLst/>
              </a:prstGeom>
              <a:solidFill>
                <a:srgbClr val="00548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FD0E123-09ED-7086-88B8-D2B95345E7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4311442" y="1946784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Brain in head with solid fill">
                <a:extLst>
                  <a:ext uri="{FF2B5EF4-FFF2-40B4-BE49-F238E27FC236}">
                    <a16:creationId xmlns:a16="http://schemas.microsoft.com/office/drawing/2014/main" id="{76EF0D4F-4262-72A7-6885-AECA8D659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40785" y="2319360"/>
                <a:ext cx="766957" cy="76695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5F1F39-11C9-9C59-ED12-DC7ACB5E07D1}"/>
                  </a:ext>
                </a:extLst>
              </p:cNvPr>
              <p:cNvSpPr txBox="1"/>
              <p:nvPr/>
            </p:nvSpPr>
            <p:spPr>
              <a:xfrm rot="18921005">
                <a:off x="3970685" y="2097362"/>
                <a:ext cx="12959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Brain Disorders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0C0A32-5702-2A2F-6B7D-FFBF005E3F60}"/>
                </a:ext>
              </a:extLst>
            </p:cNvPr>
            <p:cNvGrpSpPr/>
            <p:nvPr/>
          </p:nvGrpSpPr>
          <p:grpSpPr>
            <a:xfrm>
              <a:off x="6247570" y="1945037"/>
              <a:ext cx="1746049" cy="1568244"/>
              <a:chOff x="6247570" y="1946784"/>
              <a:chExt cx="1746049" cy="15682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1DCA5D-EB7E-844C-801C-26EC9DF2A9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4" y="1946784"/>
                <a:ext cx="1327355" cy="1327355"/>
              </a:xfrm>
              <a:prstGeom prst="rect">
                <a:avLst/>
              </a:prstGeom>
              <a:solidFill>
                <a:srgbClr val="0091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0094-64B8-F58F-08DF-5FF8A38101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23897">
                <a:off x="6666263" y="2187673"/>
                <a:ext cx="1327355" cy="132735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Heart organ with solid fill">
                <a:extLst>
                  <a:ext uri="{FF2B5EF4-FFF2-40B4-BE49-F238E27FC236}">
                    <a16:creationId xmlns:a16="http://schemas.microsoft.com/office/drawing/2014/main" id="{CCA03A11-1B05-61B7-917E-A7742899E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57861" y="2497394"/>
                <a:ext cx="812938" cy="8129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3C4590-8477-1220-7569-34F2ECF976DE}"/>
                  </a:ext>
                </a:extLst>
              </p:cNvPr>
              <p:cNvSpPr txBox="1"/>
              <p:nvPr/>
            </p:nvSpPr>
            <p:spPr>
              <a:xfrm rot="18921005">
                <a:off x="6247570" y="2323776"/>
                <a:ext cx="1420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Heart Conditions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44634-6B2E-DF9C-FC43-42665E67840F}"/>
                </a:ext>
              </a:extLst>
            </p:cNvPr>
            <p:cNvSpPr txBox="1"/>
            <p:nvPr/>
          </p:nvSpPr>
          <p:spPr>
            <a:xfrm>
              <a:off x="4188185" y="4323301"/>
              <a:ext cx="15655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Kidney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Ovarian cancer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Thyroid cancer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A2A32-3068-9639-4F5A-91FBF6A54138}"/>
                </a:ext>
              </a:extLst>
            </p:cNvPr>
            <p:cNvSpPr txBox="1"/>
            <p:nvPr/>
          </p:nvSpPr>
          <p:spPr>
            <a:xfrm>
              <a:off x="1564148" y="4323301"/>
              <a:ext cx="20594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Alzheimer’s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Parkinson’s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Epilepsy </a:t>
              </a:r>
            </a:p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61B75-AFC3-17F4-5A60-5707C73CC6DA}"/>
                </a:ext>
              </a:extLst>
            </p:cNvPr>
            <p:cNvSpPr txBox="1"/>
            <p:nvPr/>
          </p:nvSpPr>
          <p:spPr>
            <a:xfrm>
              <a:off x="6318338" y="4323301"/>
              <a:ext cx="2244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Coronary Artery Disease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Heart Failure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BC6AF-5BD4-DAFE-430D-480D823CB627}"/>
                </a:ext>
              </a:extLst>
            </p:cNvPr>
            <p:cNvSpPr txBox="1"/>
            <p:nvPr/>
          </p:nvSpPr>
          <p:spPr>
            <a:xfrm>
              <a:off x="3923827" y="3881148"/>
              <a:ext cx="20942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285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Cancer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4A7556-C64D-4433-A71D-DF2042C2045B}"/>
                </a:ext>
              </a:extLst>
            </p:cNvPr>
            <p:cNvSpPr txBox="1"/>
            <p:nvPr/>
          </p:nvSpPr>
          <p:spPr>
            <a:xfrm>
              <a:off x="1497588" y="3881148"/>
              <a:ext cx="2094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548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Brain Disorders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EE26EF-58A4-E9F4-BB8B-67F764B37B81}"/>
                </a:ext>
              </a:extLst>
            </p:cNvPr>
            <p:cNvSpPr txBox="1"/>
            <p:nvPr/>
          </p:nvSpPr>
          <p:spPr>
            <a:xfrm>
              <a:off x="6391381" y="3881148"/>
              <a:ext cx="2244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91B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Heart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8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E1FE947-8B81-E7D6-A59A-295985DD9D86}"/>
              </a:ext>
            </a:extLst>
          </p:cNvPr>
          <p:cNvGrpSpPr/>
          <p:nvPr/>
        </p:nvGrpSpPr>
        <p:grpSpPr>
          <a:xfrm>
            <a:off x="2526891" y="496068"/>
            <a:ext cx="5555226" cy="5564006"/>
            <a:chOff x="2458065" y="550725"/>
            <a:chExt cx="5555226" cy="556400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361BDE8-5E07-8ABA-2638-FC3A9563F2D1}"/>
                </a:ext>
              </a:extLst>
            </p:cNvPr>
            <p:cNvGrpSpPr/>
            <p:nvPr/>
          </p:nvGrpSpPr>
          <p:grpSpPr>
            <a:xfrm>
              <a:off x="2458065" y="550725"/>
              <a:ext cx="5555226" cy="5564006"/>
              <a:chOff x="2310581" y="432738"/>
              <a:chExt cx="5555226" cy="5564006"/>
            </a:xfrm>
          </p:grpSpPr>
          <p:sp>
            <p:nvSpPr>
              <p:cNvPr id="6" name="Summing Junction 5">
                <a:extLst>
                  <a:ext uri="{FF2B5EF4-FFF2-40B4-BE49-F238E27FC236}">
                    <a16:creationId xmlns:a16="http://schemas.microsoft.com/office/drawing/2014/main" id="{17A0531D-27B5-E504-4685-68E24F351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C8ECF3F-776A-1784-B638-83A81A46E134}"/>
                  </a:ext>
                </a:extLst>
              </p:cNvPr>
              <p:cNvCxnSpPr>
                <a:stCxn id="6" idx="0"/>
                <a:endCxn id="6" idx="4"/>
              </p:cNvCxnSpPr>
              <p:nvPr/>
            </p:nvCxnSpPr>
            <p:spPr>
              <a:xfrm>
                <a:off x="5088194" y="441518"/>
                <a:ext cx="0" cy="555522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601E73-2A73-1252-1CE9-76FF8B0135CD}"/>
                  </a:ext>
                </a:extLst>
              </p:cNvPr>
              <p:cNvCxnSpPr>
                <a:stCxn id="6" idx="2"/>
                <a:endCxn id="6" idx="6"/>
              </p:cNvCxnSpPr>
              <p:nvPr/>
            </p:nvCxnSpPr>
            <p:spPr>
              <a:xfrm>
                <a:off x="2310581" y="3219131"/>
                <a:ext cx="5555226" cy="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Summing Junction 16">
                <a:extLst>
                  <a:ext uri="{FF2B5EF4-FFF2-40B4-BE49-F238E27FC236}">
                    <a16:creationId xmlns:a16="http://schemas.microsoft.com/office/drawing/2014/main" id="{385AAA2A-E9E7-B872-C70B-24FBF9E706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41931">
                <a:off x="2310581" y="44151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083380-2DC1-C757-78C8-E8A487154577}"/>
                  </a:ext>
                </a:extLst>
              </p:cNvPr>
              <p:cNvCxnSpPr>
                <a:stCxn id="17" idx="2"/>
                <a:endCxn id="17" idx="6"/>
              </p:cNvCxnSpPr>
              <p:nvPr/>
            </p:nvCxnSpPr>
            <p:spPr>
              <a:xfrm>
                <a:off x="2551353" y="2087949"/>
                <a:ext cx="5073682" cy="2262364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0A02A77-BED7-F7DD-BA85-C093438DD08E}"/>
                  </a:ext>
                </a:extLst>
              </p:cNvPr>
              <p:cNvCxnSpPr>
                <a:stCxn id="17" idx="4"/>
                <a:endCxn id="17" idx="0"/>
              </p:cNvCxnSpPr>
              <p:nvPr/>
            </p:nvCxnSpPr>
            <p:spPr>
              <a:xfrm flipV="1">
                <a:off x="3957012" y="682290"/>
                <a:ext cx="2262364" cy="5073682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Summing Junction 21">
                <a:extLst>
                  <a:ext uri="{FF2B5EF4-FFF2-40B4-BE49-F238E27FC236}">
                    <a16:creationId xmlns:a16="http://schemas.microsoft.com/office/drawing/2014/main" id="{A973E169-A3A3-0DAA-E408-80F21967C91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47392">
                <a:off x="2310581" y="432738"/>
                <a:ext cx="5555226" cy="5555226"/>
              </a:xfrm>
              <a:prstGeom prst="flowChartSummingJunction">
                <a:avLst/>
              </a:prstGeom>
              <a:noFill/>
              <a:ln>
                <a:solidFill>
                  <a:srgbClr val="002856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4877174-DF0D-973F-E048-3B865DD39FD1}"/>
                  </a:ext>
                </a:extLst>
              </p:cNvPr>
              <p:cNvCxnSpPr>
                <a:stCxn id="22" idx="2"/>
                <a:endCxn id="22" idx="6"/>
              </p:cNvCxnSpPr>
              <p:nvPr/>
            </p:nvCxnSpPr>
            <p:spPr>
              <a:xfrm>
                <a:off x="2375966" y="2611223"/>
                <a:ext cx="5424456" cy="11982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A2922BC-3FD4-10BC-19AC-A1D721B6386A}"/>
                  </a:ext>
                </a:extLst>
              </p:cNvPr>
              <p:cNvCxnSpPr>
                <a:stCxn id="22" idx="0"/>
                <a:endCxn id="22" idx="4"/>
              </p:cNvCxnSpPr>
              <p:nvPr/>
            </p:nvCxnSpPr>
            <p:spPr>
              <a:xfrm flipH="1">
                <a:off x="4489066" y="498123"/>
                <a:ext cx="1198256" cy="5424456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AD6748-60E7-84B5-E077-5BECF19D62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5966" y="2733368"/>
                <a:ext cx="5424456" cy="993058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FD0AA9-8D91-6122-E5B3-B8AE6C4FD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161" y="498123"/>
                <a:ext cx="924233" cy="5464149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FFCDFB7-5EF9-E732-6982-EDFCBC2C1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2865" y="1700981"/>
                <a:ext cx="4608133" cy="3048000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0E97637-3E65-9775-D6AB-5C22C4517B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9277" y="935421"/>
                <a:ext cx="3071207" cy="4619805"/>
              </a:xfrm>
              <a:prstGeom prst="line">
                <a:avLst/>
              </a:prstGeom>
              <a:ln w="12700">
                <a:solidFill>
                  <a:srgbClr val="0028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B4E30D9-0756-BC0C-B9E4-D4BA255D0358}"/>
                </a:ext>
              </a:extLst>
            </p:cNvPr>
            <p:cNvSpPr>
              <a:spLocks/>
            </p:cNvSpPr>
            <p:nvPr/>
          </p:nvSpPr>
          <p:spPr>
            <a:xfrm>
              <a:off x="2666214" y="763264"/>
              <a:ext cx="5138928" cy="51389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28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Explosion 2 63">
            <a:extLst>
              <a:ext uri="{FF2B5EF4-FFF2-40B4-BE49-F238E27FC236}">
                <a16:creationId xmlns:a16="http://schemas.microsoft.com/office/drawing/2014/main" id="{AA54F4CC-8B5E-35E3-EAE0-6399C87BA555}"/>
              </a:ext>
            </a:extLst>
          </p:cNvPr>
          <p:cNvSpPr/>
          <p:nvPr/>
        </p:nvSpPr>
        <p:spPr>
          <a:xfrm>
            <a:off x="4749317" y="2674553"/>
            <a:ext cx="1208925" cy="1091381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xplosion 2 64">
            <a:extLst>
              <a:ext uri="{FF2B5EF4-FFF2-40B4-BE49-F238E27FC236}">
                <a16:creationId xmlns:a16="http://schemas.microsoft.com/office/drawing/2014/main" id="{B91A8DF3-2DBA-C262-F02D-87A8797775D6}"/>
              </a:ext>
            </a:extLst>
          </p:cNvPr>
          <p:cNvSpPr/>
          <p:nvPr/>
        </p:nvSpPr>
        <p:spPr>
          <a:xfrm>
            <a:off x="4889969" y="2831239"/>
            <a:ext cx="827995" cy="786401"/>
          </a:xfrm>
          <a:prstGeom prst="irregularSeal2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xplosion 2 65">
            <a:extLst>
              <a:ext uri="{FF2B5EF4-FFF2-40B4-BE49-F238E27FC236}">
                <a16:creationId xmlns:a16="http://schemas.microsoft.com/office/drawing/2014/main" id="{DDC52285-076A-54FC-3F74-D0A0314D33D8}"/>
              </a:ext>
            </a:extLst>
          </p:cNvPr>
          <p:cNvSpPr/>
          <p:nvPr/>
        </p:nvSpPr>
        <p:spPr>
          <a:xfrm>
            <a:off x="4985997" y="2993453"/>
            <a:ext cx="637014" cy="528311"/>
          </a:xfrm>
          <a:prstGeom prst="irregularSeal2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9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5A71-8AB4-1403-4B4F-2A423D24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BA21-37B6-0952-5CFD-5201AD3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n-US" dirty="0"/>
              <a:t>2 convolutional layers</a:t>
            </a:r>
          </a:p>
          <a:p>
            <a:r>
              <a:rPr lang="en-US" dirty="0"/>
              <a:t>2 max pooling layers</a:t>
            </a:r>
          </a:p>
          <a:p>
            <a:r>
              <a:rPr lang="en-US" dirty="0"/>
              <a:t>4 fully connected layers with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1 output layer</a:t>
            </a:r>
          </a:p>
        </p:txBody>
      </p:sp>
      <p:pic>
        <p:nvPicPr>
          <p:cNvPr id="20" name="Picture 19" descr="A picture containing arrow&#10;&#10;Description automatically generated">
            <a:extLst>
              <a:ext uri="{FF2B5EF4-FFF2-40B4-BE49-F238E27FC236}">
                <a16:creationId xmlns:a16="http://schemas.microsoft.com/office/drawing/2014/main" id="{B7E2DD6F-55D3-124C-930F-04C908F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83" y="1424573"/>
            <a:ext cx="6941163" cy="47492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B0A67-8C55-602F-3700-A89C760E7DA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CAC30C-DC46-2D42-7F31-1EB90627A046}"/>
              </a:ext>
            </a:extLst>
          </p:cNvPr>
          <p:cNvGrpSpPr>
            <a:grpSpLocks noChangeAspect="1"/>
          </p:cNvGrpSpPr>
          <p:nvPr/>
        </p:nvGrpSpPr>
        <p:grpSpPr>
          <a:xfrm>
            <a:off x="2674305" y="760279"/>
            <a:ext cx="5136117" cy="5136117"/>
            <a:chOff x="2310581" y="432738"/>
            <a:chExt cx="5555226" cy="5564006"/>
          </a:xfrm>
          <a:noFill/>
        </p:grpSpPr>
        <p:sp>
          <p:nvSpPr>
            <p:cNvPr id="3" name="Summing Junction 2">
              <a:extLst>
                <a:ext uri="{FF2B5EF4-FFF2-40B4-BE49-F238E27FC236}">
                  <a16:creationId xmlns:a16="http://schemas.microsoft.com/office/drawing/2014/main" id="{9E786D77-12EA-F160-BBD7-82BA044906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BEB54EB-5B7E-7F3E-4FCF-03679106A90D}"/>
                </a:ext>
              </a:extLst>
            </p:cNvPr>
            <p:cNvCxnSpPr>
              <a:stCxn id="3" idx="0"/>
              <a:endCxn id="3" idx="4"/>
            </p:cNvCxnSpPr>
            <p:nvPr/>
          </p:nvCxnSpPr>
          <p:spPr>
            <a:xfrm>
              <a:off x="5088194" y="441518"/>
              <a:ext cx="0" cy="555522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E3F79F-D9D2-3D4F-039C-E55C505A9FFA}"/>
                </a:ext>
              </a:extLst>
            </p:cNvPr>
            <p:cNvCxnSpPr>
              <a:stCxn id="3" idx="2"/>
              <a:endCxn id="3" idx="6"/>
            </p:cNvCxnSpPr>
            <p:nvPr/>
          </p:nvCxnSpPr>
          <p:spPr>
            <a:xfrm>
              <a:off x="2310581" y="3219131"/>
              <a:ext cx="5555226" cy="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umming Junction 5">
              <a:extLst>
                <a:ext uri="{FF2B5EF4-FFF2-40B4-BE49-F238E27FC236}">
                  <a16:creationId xmlns:a16="http://schemas.microsoft.com/office/drawing/2014/main" id="{2B3A0DFE-74EE-9075-DE22-D361D0A0B21F}"/>
                </a:ext>
              </a:extLst>
            </p:cNvPr>
            <p:cNvSpPr>
              <a:spLocks noChangeAspect="1"/>
            </p:cNvSpPr>
            <p:nvPr/>
          </p:nvSpPr>
          <p:spPr>
            <a:xfrm rot="1441931">
              <a:off x="2310581" y="44151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4C0ABE-66E3-6D6C-5E53-A6CC2726D8EF}"/>
                </a:ext>
              </a:extLst>
            </p:cNvPr>
            <p:cNvCxnSpPr>
              <a:stCxn id="6" idx="2"/>
              <a:endCxn id="6" idx="6"/>
            </p:cNvCxnSpPr>
            <p:nvPr/>
          </p:nvCxnSpPr>
          <p:spPr>
            <a:xfrm>
              <a:off x="2551353" y="2087949"/>
              <a:ext cx="5073682" cy="2262364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A83EB6-0620-20CC-2D50-EDA2FC7913E3}"/>
                </a:ext>
              </a:extLst>
            </p:cNvPr>
            <p:cNvCxnSpPr>
              <a:stCxn id="6" idx="4"/>
              <a:endCxn id="6" idx="0"/>
            </p:cNvCxnSpPr>
            <p:nvPr/>
          </p:nvCxnSpPr>
          <p:spPr>
            <a:xfrm flipV="1">
              <a:off x="3957012" y="682290"/>
              <a:ext cx="2262364" cy="5073682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umming Junction 8">
              <a:extLst>
                <a:ext uri="{FF2B5EF4-FFF2-40B4-BE49-F238E27FC236}">
                  <a16:creationId xmlns:a16="http://schemas.microsoft.com/office/drawing/2014/main" id="{83C8B7BA-9CA2-EE18-8457-1ADFF7A3EF86}"/>
                </a:ext>
              </a:extLst>
            </p:cNvPr>
            <p:cNvSpPr>
              <a:spLocks noChangeAspect="1"/>
            </p:cNvSpPr>
            <p:nvPr/>
          </p:nvSpPr>
          <p:spPr>
            <a:xfrm rot="747392">
              <a:off x="2310581" y="432738"/>
              <a:ext cx="5555226" cy="5555226"/>
            </a:xfrm>
            <a:prstGeom prst="flowChartSummingJunction">
              <a:avLst/>
            </a:prstGeom>
            <a:grpFill/>
            <a:ln>
              <a:solidFill>
                <a:srgbClr val="002856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A59EC0-C252-3E21-6214-104F1CBAB8DD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>
              <a:off x="2375966" y="2611223"/>
              <a:ext cx="5424456" cy="11982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A8CF87-D982-4AC6-EF15-704FE6FE9DAA}"/>
                </a:ext>
              </a:extLst>
            </p:cNvPr>
            <p:cNvCxnSpPr>
              <a:stCxn id="9" idx="0"/>
              <a:endCxn id="9" idx="4"/>
            </p:cNvCxnSpPr>
            <p:nvPr/>
          </p:nvCxnSpPr>
          <p:spPr>
            <a:xfrm flipH="1">
              <a:off x="4489066" y="498123"/>
              <a:ext cx="1198256" cy="5424456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F77F8-B66F-F09F-1C50-5552726F6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5966" y="2733368"/>
              <a:ext cx="5424456" cy="993058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012366-A9B4-6090-5117-60F21BAC6415}"/>
                </a:ext>
              </a:extLst>
            </p:cNvPr>
            <p:cNvCxnSpPr>
              <a:cxnSpLocks/>
            </p:cNvCxnSpPr>
            <p:nvPr/>
          </p:nvCxnSpPr>
          <p:spPr>
            <a:xfrm>
              <a:off x="4621161" y="498123"/>
              <a:ext cx="924233" cy="5464149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4F358-99C8-FEDC-044C-4DE7DB48949A}"/>
                </a:ext>
              </a:extLst>
            </p:cNvPr>
            <p:cNvCxnSpPr>
              <a:cxnSpLocks/>
            </p:cNvCxnSpPr>
            <p:nvPr/>
          </p:nvCxnSpPr>
          <p:spPr>
            <a:xfrm>
              <a:off x="2762865" y="1700981"/>
              <a:ext cx="4608133" cy="3048000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ED824C-C62A-21C0-EBCC-6951F762B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9277" y="935421"/>
              <a:ext cx="3071207" cy="4619805"/>
            </a:xfrm>
            <a:prstGeom prst="line">
              <a:avLst/>
            </a:prstGeom>
            <a:grpFill/>
            <a:ln w="12700">
              <a:solidFill>
                <a:srgbClr val="0028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950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B30-B0AB-EA9F-03DD-C946C634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Xray pinhole camera (</a:t>
            </a:r>
            <a:r>
              <a:rPr lang="en-US" dirty="0" err="1"/>
              <a:t>wip</a:t>
            </a:r>
            <a:r>
              <a:rPr lang="en-US" dirty="0"/>
              <a:t>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6975ED7-EA9F-F476-BDC7-7C268BD24457}"/>
              </a:ext>
            </a:extLst>
          </p:cNvPr>
          <p:cNvGrpSpPr/>
          <p:nvPr/>
        </p:nvGrpSpPr>
        <p:grpSpPr>
          <a:xfrm>
            <a:off x="-17369" y="1800064"/>
            <a:ext cx="12653827" cy="4010000"/>
            <a:chOff x="275592" y="4071316"/>
            <a:chExt cx="12653827" cy="4010000"/>
          </a:xfrm>
        </p:grpSpPr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AB2E5793-8EC7-1985-916C-A7255ACE9276}"/>
                </a:ext>
              </a:extLst>
            </p:cNvPr>
            <p:cNvSpPr/>
            <p:nvPr/>
          </p:nvSpPr>
          <p:spPr>
            <a:xfrm>
              <a:off x="10049199" y="5305461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2EE3B5-1460-55CA-2DB5-921B47B71F4A}"/>
                </a:ext>
              </a:extLst>
            </p:cNvPr>
            <p:cNvGrpSpPr/>
            <p:nvPr/>
          </p:nvGrpSpPr>
          <p:grpSpPr>
            <a:xfrm>
              <a:off x="275592" y="4071316"/>
              <a:ext cx="12653827" cy="4010000"/>
              <a:chOff x="-17369" y="1682078"/>
              <a:chExt cx="12653827" cy="401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5BA1F37-56F4-F8A4-598A-FD2EC9C6D0E0}"/>
                  </a:ext>
                </a:extLst>
              </p:cNvPr>
              <p:cNvGrpSpPr/>
              <p:nvPr/>
            </p:nvGrpSpPr>
            <p:grpSpPr>
              <a:xfrm>
                <a:off x="2215743" y="1887154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21" name="Graphic 20" descr="Man outline">
                  <a:extLst>
                    <a:ext uri="{FF2B5EF4-FFF2-40B4-BE49-F238E27FC236}">
                      <a16:creationId xmlns:a16="http://schemas.microsoft.com/office/drawing/2014/main" id="{AAA08590-70F1-FAA4-3957-6A977E6E6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29" name="Graphic 28" descr="Stomach with solid fill">
                  <a:extLst>
                    <a:ext uri="{FF2B5EF4-FFF2-40B4-BE49-F238E27FC236}">
                      <a16:creationId xmlns:a16="http://schemas.microsoft.com/office/drawing/2014/main" id="{DCCD293A-55B8-BE13-DD04-09ACC7C2E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0FB64B6-145D-F46B-A958-0DD2E9683A60}"/>
                  </a:ext>
                </a:extLst>
              </p:cNvPr>
              <p:cNvGrpSpPr/>
              <p:nvPr/>
            </p:nvGrpSpPr>
            <p:grpSpPr>
              <a:xfrm>
                <a:off x="285620" y="2264229"/>
                <a:ext cx="1057728" cy="2249714"/>
                <a:chOff x="696685" y="2264229"/>
                <a:chExt cx="1057728" cy="2249714"/>
              </a:xfr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lin ang="10800000" scaled="1"/>
                <a:tileRect/>
              </a:gra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30ABA44-B368-6DF2-DD62-7D9ABF47A748}"/>
                    </a:ext>
                  </a:extLst>
                </p:cNvPr>
                <p:cNvSpPr/>
                <p:nvPr/>
              </p:nvSpPr>
              <p:spPr>
                <a:xfrm>
                  <a:off x="838200" y="2264229"/>
                  <a:ext cx="627743" cy="224971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2810E-441C-0DA3-EBB1-FD37BEB95780}"/>
                    </a:ext>
                  </a:extLst>
                </p:cNvPr>
                <p:cNvSpPr/>
                <p:nvPr/>
              </p:nvSpPr>
              <p:spPr>
                <a:xfrm>
                  <a:off x="696685" y="2766218"/>
                  <a:ext cx="910771" cy="132556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350AD50-067A-0A2E-C22F-397286C8C105}"/>
                    </a:ext>
                  </a:extLst>
                </p:cNvPr>
                <p:cNvSpPr/>
                <p:nvPr/>
              </p:nvSpPr>
              <p:spPr>
                <a:xfrm>
                  <a:off x="1607456" y="3229740"/>
                  <a:ext cx="146957" cy="398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F14FAEA0-F17F-80C5-C495-CC8E77F1778E}"/>
                  </a:ext>
                </a:extLst>
              </p:cNvPr>
              <p:cNvGrpSpPr/>
              <p:nvPr/>
            </p:nvGrpSpPr>
            <p:grpSpPr>
              <a:xfrm>
                <a:off x="1490227" y="1682078"/>
                <a:ext cx="3834605" cy="3311527"/>
                <a:chOff x="1490227" y="1682078"/>
                <a:chExt cx="3834605" cy="331152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F64D6200-6D61-984E-285E-4ACE2383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1560" y="3389083"/>
                  <a:ext cx="18535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1567E62-43D5-436A-1998-395E5647D6B3}"/>
                    </a:ext>
                  </a:extLst>
                </p:cNvPr>
                <p:cNvGrpSpPr/>
                <p:nvPr/>
              </p:nvGrpSpPr>
              <p:grpSpPr>
                <a:xfrm>
                  <a:off x="1490227" y="1682078"/>
                  <a:ext cx="3834605" cy="3311527"/>
                  <a:chOff x="1870525" y="1666419"/>
                  <a:chExt cx="3834605" cy="3311527"/>
                </a:xfrm>
              </p:grpSpPr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3039F66-47DB-F3E8-6991-EE3CBEAD5A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1666419"/>
                    <a:ext cx="3834605" cy="17226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5656D24E-E572-1D4C-3F4A-CAE90A91B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136413"/>
                    <a:ext cx="3573237" cy="125267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D40C05CF-AE1A-82BC-858C-C035C27BED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2598877"/>
                    <a:ext cx="3127041" cy="79020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332D8B80-30AB-9D77-83E2-D590A72CB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70525" y="3142203"/>
                    <a:ext cx="2002439" cy="24688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B8C6CF3-6F5B-9A90-E509-BC3F0495E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374952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492DB765-404B-8B85-0E5F-F6F6408B6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3110450" cy="94253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4087C7D-3518-F948-2E89-2401FB927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70525" y="3389085"/>
                    <a:ext cx="2963193" cy="158886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dash"/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0FCF887E-2EBD-9AD7-5332-8B7121C2E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6956" t="12609" r="25870" b="10580"/>
              <a:stretch/>
            </p:blipFill>
            <p:spPr>
              <a:xfrm>
                <a:off x="3957806" y="1933115"/>
                <a:ext cx="2639797" cy="2659867"/>
              </a:xfrm>
              <a:prstGeom prst="rect">
                <a:avLst/>
              </a:prstGeom>
              <a:scene3d>
                <a:camera prst="isometricRightUp">
                  <a:rot lat="2100000" lon="17400000" rev="0"/>
                </a:camera>
                <a:lightRig rig="threePt" dir="t">
                  <a:rot lat="0" lon="0" rev="0"/>
                </a:lightRig>
              </a:scene3d>
              <a:sp3d extrusionH="82550" contourW="19050" prstMaterial="flat">
                <a:bevelT w="0"/>
                <a:extrusionClr>
                  <a:schemeClr val="tx1"/>
                </a:extrusionClr>
              </a:sp3d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165BE6F-8666-1B85-CA8D-110CF850254C}"/>
                  </a:ext>
                </a:extLst>
              </p:cNvPr>
              <p:cNvGrpSpPr/>
              <p:nvPr/>
            </p:nvGrpSpPr>
            <p:grpSpPr>
              <a:xfrm>
                <a:off x="5212427" y="1933114"/>
                <a:ext cx="2639797" cy="2659867"/>
                <a:chOff x="7681677" y="1933115"/>
                <a:chExt cx="2639797" cy="2580827"/>
              </a:xfrm>
              <a:scene3d>
                <a:camera prst="orthographicFront">
                  <a:rot lat="2100000" lon="17400000" rev="0"/>
                </a:camera>
                <a:lightRig rig="threePt" dir="t"/>
              </a:scene3d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AED48E2-57C8-1495-961A-C6626B00709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7805363" y="2359032"/>
                  <a:ext cx="2363763" cy="1785932"/>
                  <a:chOff x="8731008" y="4592982"/>
                  <a:chExt cx="1424240" cy="1076079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238DF2B7-4365-31EC-1AB0-68CAE365BE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731008" y="4642874"/>
                    <a:ext cx="651030" cy="651030"/>
                    <a:chOff x="4594069" y="1887154"/>
                    <a:chExt cx="3003861" cy="3003861"/>
                  </a:xfrm>
                </p:grpSpPr>
                <p:pic>
                  <p:nvPicPr>
                    <p:cNvPr id="59" name="Graphic 58" descr="Man outline">
                      <a:extLst>
                        <a:ext uri="{FF2B5EF4-FFF2-40B4-BE49-F238E27FC236}">
                          <a16:creationId xmlns:a16="http://schemas.microsoft.com/office/drawing/2014/main" id="{25586161-F2BE-7F91-F26C-F01AA03D81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94069" y="1887154"/>
                      <a:ext cx="3003861" cy="30038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Graphic 59" descr="Stomach with solid fill">
                      <a:extLst>
                        <a:ext uri="{FF2B5EF4-FFF2-40B4-BE49-F238E27FC236}">
                          <a16:creationId xmlns:a16="http://schemas.microsoft.com/office/drawing/2014/main" id="{B3309DB6-7BF5-C123-AAF4-C1F7224F32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56816" y="3014133"/>
                      <a:ext cx="457200" cy="457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B76C193D-DCC4-1250-24FE-C12D0ABE9A0B}"/>
                      </a:ext>
                    </a:extLst>
                  </p:cNvPr>
                  <p:cNvGrpSpPr/>
                  <p:nvPr/>
                </p:nvGrpSpPr>
                <p:grpSpPr>
                  <a:xfrm>
                    <a:off x="8811394" y="4592982"/>
                    <a:ext cx="1343854" cy="1076079"/>
                    <a:chOff x="8511269" y="3982027"/>
                    <a:chExt cx="1343854" cy="1076079"/>
                  </a:xfrm>
                </p:grpSpPr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9F6890B6-4DAE-0200-52B0-A08C2DAA360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511269" y="440707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41" name="Graphic 40" descr="Man outline">
                        <a:extLst>
                          <a:ext uri="{FF2B5EF4-FFF2-40B4-BE49-F238E27FC236}">
                            <a16:creationId xmlns:a16="http://schemas.microsoft.com/office/drawing/2014/main" id="{25682946-8DE6-674F-9BC2-B93C5890A1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2" name="Graphic 41" descr="Stomach with solid fill">
                        <a:extLst>
                          <a:ext uri="{FF2B5EF4-FFF2-40B4-BE49-F238E27FC236}">
                            <a16:creationId xmlns:a16="http://schemas.microsoft.com/office/drawing/2014/main" id="{CD01879D-01AD-2D63-F617-7009F6A069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F07BED2E-B9F2-BDF6-E4F9-E198016BBD2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960372" y="398202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0" name="Graphic 49" descr="Man outline">
                        <a:extLst>
                          <a:ext uri="{FF2B5EF4-FFF2-40B4-BE49-F238E27FC236}">
                            <a16:creationId xmlns:a16="http://schemas.microsoft.com/office/drawing/2014/main" id="{06065F35-4592-8C2B-A366-AF51214691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Graphic 50" descr="Stomach with solid fill">
                        <a:extLst>
                          <a:ext uri="{FF2B5EF4-FFF2-40B4-BE49-F238E27FC236}">
                            <a16:creationId xmlns:a16="http://schemas.microsoft.com/office/drawing/2014/main" id="{6F052184-3296-942D-1B4D-3142F19077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FF290289-4547-BF76-CB88-E902F6DE619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049675" y="4375259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3" name="Graphic 52" descr="Man outline">
                        <a:extLst>
                          <a:ext uri="{FF2B5EF4-FFF2-40B4-BE49-F238E27FC236}">
                            <a16:creationId xmlns:a16="http://schemas.microsoft.com/office/drawing/2014/main" id="{73BEE8D5-C503-6489-31A9-CDDE0EDFDD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53" descr="Stomach with solid fill">
                        <a:extLst>
                          <a:ext uri="{FF2B5EF4-FFF2-40B4-BE49-F238E27FC236}">
                            <a16:creationId xmlns:a16="http://schemas.microsoft.com/office/drawing/2014/main" id="{1A74C977-D703-CF47-33B2-905CDD536A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E1F92F1B-49C1-DF94-E609-939EFDE936D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9204093" y="4092757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56" name="Graphic 55" descr="Man outline">
                        <a:extLst>
                          <a:ext uri="{FF2B5EF4-FFF2-40B4-BE49-F238E27FC236}">
                            <a16:creationId xmlns:a16="http://schemas.microsoft.com/office/drawing/2014/main" id="{0BF99A45-08B2-A5C7-9097-0ABC42889B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7" name="Graphic 56" descr="Stomach with solid fill">
                        <a:extLst>
                          <a:ext uri="{FF2B5EF4-FFF2-40B4-BE49-F238E27FC236}">
                            <a16:creationId xmlns:a16="http://schemas.microsoft.com/office/drawing/2014/main" id="{EB080A67-D77D-AF5C-FBE1-4DBC1F79EE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31E395E9-21D0-4390-89E2-80B4C8DF80E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657667" y="4020380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68" name="Graphic 67" descr="Man outline">
                        <a:extLst>
                          <a:ext uri="{FF2B5EF4-FFF2-40B4-BE49-F238E27FC236}">
                            <a16:creationId xmlns:a16="http://schemas.microsoft.com/office/drawing/2014/main" id="{82D42FC7-7F2C-20C4-0543-2C21EF0363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9" name="Graphic 68" descr="Stomach with solid fill">
                        <a:extLst>
                          <a:ext uri="{FF2B5EF4-FFF2-40B4-BE49-F238E27FC236}">
                            <a16:creationId xmlns:a16="http://schemas.microsoft.com/office/drawing/2014/main" id="{713B530B-DEB6-DFE0-BD3F-A361B9B0FCB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3D7734A-2E15-FE39-27C0-28D4B0E4A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767103" y="4389251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1" name="Graphic 70" descr="Man outline">
                        <a:extLst>
                          <a:ext uri="{FF2B5EF4-FFF2-40B4-BE49-F238E27FC236}">
                            <a16:creationId xmlns:a16="http://schemas.microsoft.com/office/drawing/2014/main" id="{C9E3E308-97BC-B409-C72A-A721997C3C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2" name="Graphic 71" descr="Stomach with solid fill">
                        <a:extLst>
                          <a:ext uri="{FF2B5EF4-FFF2-40B4-BE49-F238E27FC236}">
                            <a16:creationId xmlns:a16="http://schemas.microsoft.com/office/drawing/2014/main" id="{F0099A31-3CD6-DA26-A295-913EBBBA26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2848440-79BE-B829-BE34-AC6570639E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95949" y="4282354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4" name="Graphic 73" descr="Man outline">
                        <a:extLst>
                          <a:ext uri="{FF2B5EF4-FFF2-40B4-BE49-F238E27FC236}">
                            <a16:creationId xmlns:a16="http://schemas.microsoft.com/office/drawing/2014/main" id="{9237E751-BD23-16CA-B615-D6CFF19577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Stomach with solid fill">
                        <a:extLst>
                          <a:ext uri="{FF2B5EF4-FFF2-40B4-BE49-F238E27FC236}">
                            <a16:creationId xmlns:a16="http://schemas.microsoft.com/office/drawing/2014/main" id="{978FE7DD-FB0B-9FCB-6061-49DB27FA91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74CAEAC-BB08-53BB-0B1D-D3875AEC3B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8831526" y="4026726"/>
                      <a:ext cx="651030" cy="651030"/>
                      <a:chOff x="4594069" y="1887154"/>
                      <a:chExt cx="3003861" cy="3003861"/>
                    </a:xfrm>
                  </p:grpSpPr>
                  <p:pic>
                    <p:nvPicPr>
                      <p:cNvPr id="77" name="Graphic 76" descr="Man outline">
                        <a:extLst>
                          <a:ext uri="{FF2B5EF4-FFF2-40B4-BE49-F238E27FC236}">
                            <a16:creationId xmlns:a16="http://schemas.microsoft.com/office/drawing/2014/main" id="{35AD688E-EF24-FA8F-A21F-A7F7FDE209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4069" y="1887154"/>
                        <a:ext cx="3003861" cy="300386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8" name="Graphic 77" descr="Stomach with solid fill">
                        <a:extLst>
                          <a:ext uri="{FF2B5EF4-FFF2-40B4-BE49-F238E27FC236}">
                            <a16:creationId xmlns:a16="http://schemas.microsoft.com/office/drawing/2014/main" id="{059632C3-9390-85C2-8EAE-74BB2DFD09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56816" y="3014133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2AAB010-AF42-2F9F-C47A-3CD3D047D981}"/>
                    </a:ext>
                  </a:extLst>
                </p:cNvPr>
                <p:cNvSpPr/>
                <p:nvPr/>
              </p:nvSpPr>
              <p:spPr>
                <a:xfrm>
                  <a:off x="7681677" y="1933115"/>
                  <a:ext cx="2639797" cy="25808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Right Arrow 107">
                <a:extLst>
                  <a:ext uri="{FF2B5EF4-FFF2-40B4-BE49-F238E27FC236}">
                    <a16:creationId xmlns:a16="http://schemas.microsoft.com/office/drawing/2014/main" id="{5A297762-84F5-013A-6250-9DC5B24CED2B}"/>
                  </a:ext>
                </a:extLst>
              </p:cNvPr>
              <p:cNvSpPr/>
              <p:nvPr/>
            </p:nvSpPr>
            <p:spPr>
              <a:xfrm>
                <a:off x="7117019" y="2928866"/>
                <a:ext cx="676946" cy="46021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CDF4CE2-214A-A564-CC71-23A65A071D45}"/>
                  </a:ext>
                </a:extLst>
              </p:cNvPr>
              <p:cNvGrpSpPr/>
              <p:nvPr/>
            </p:nvGrpSpPr>
            <p:grpSpPr>
              <a:xfrm>
                <a:off x="7964051" y="1690688"/>
                <a:ext cx="1667446" cy="3200327"/>
                <a:chOff x="9543426" y="1690688"/>
                <a:chExt cx="1667446" cy="320032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912F711-52B3-DCED-853B-C57E0E741E83}"/>
                    </a:ext>
                  </a:extLst>
                </p:cNvPr>
                <p:cNvSpPr/>
                <p:nvPr/>
              </p:nvSpPr>
              <p:spPr>
                <a:xfrm>
                  <a:off x="9543426" y="1690688"/>
                  <a:ext cx="1667446" cy="320032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1" name="Graphic 110" descr="Server outline">
                  <a:extLst>
                    <a:ext uri="{FF2B5EF4-FFF2-40B4-BE49-F238E27FC236}">
                      <a16:creationId xmlns:a16="http://schemas.microsoft.com/office/drawing/2014/main" id="{4B85C6DC-F778-02D0-EF04-ABCE346F7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81975" y="2384772"/>
                  <a:ext cx="1624652" cy="1624652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E624B03-253D-BDB9-4815-84782D275A2E}"/>
                  </a:ext>
                </a:extLst>
              </p:cNvPr>
              <p:cNvGrpSpPr/>
              <p:nvPr/>
            </p:nvGrpSpPr>
            <p:grpSpPr>
              <a:xfrm>
                <a:off x="9632597" y="1887153"/>
                <a:ext cx="3003861" cy="3003861"/>
                <a:chOff x="4594069" y="1887154"/>
                <a:chExt cx="3003861" cy="3003861"/>
              </a:xfrm>
            </p:grpSpPr>
            <p:pic>
              <p:nvPicPr>
                <p:cNvPr id="115" name="Graphic 114" descr="Man outline">
                  <a:extLst>
                    <a:ext uri="{FF2B5EF4-FFF2-40B4-BE49-F238E27FC236}">
                      <a16:creationId xmlns:a16="http://schemas.microsoft.com/office/drawing/2014/main" id="{FE197C82-845C-A9CF-7CD6-F9EAE9D6D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4069" y="1887154"/>
                  <a:ext cx="3003861" cy="3003861"/>
                </a:xfrm>
                <a:prstGeom prst="rect">
                  <a:avLst/>
                </a:prstGeom>
              </p:spPr>
            </p:pic>
            <p:pic>
              <p:nvPicPr>
                <p:cNvPr id="116" name="Graphic 115" descr="Stomach with solid fill">
                  <a:extLst>
                    <a:ext uri="{FF2B5EF4-FFF2-40B4-BE49-F238E27FC236}">
                      <a16:creationId xmlns:a16="http://schemas.microsoft.com/office/drawing/2014/main" id="{F9005537-ED3D-2136-91FE-D6510D726F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816" y="3014133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0B9C37E-7720-4558-1940-1D24ABA91E3F}"/>
                  </a:ext>
                </a:extLst>
              </p:cNvPr>
              <p:cNvSpPr txBox="1"/>
              <p:nvPr/>
            </p:nvSpPr>
            <p:spPr>
              <a:xfrm>
                <a:off x="-17369" y="5044848"/>
                <a:ext cx="145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 SOURCE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76802E-74DF-EA4C-9823-5903497241D2}"/>
                  </a:ext>
                </a:extLst>
              </p:cNvPr>
              <p:cNvSpPr txBox="1"/>
              <p:nvPr/>
            </p:nvSpPr>
            <p:spPr>
              <a:xfrm>
                <a:off x="1604460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X-RAYS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9EE4DDD-A291-7920-5C09-BCD40F1B6C20}"/>
                  </a:ext>
                </a:extLst>
              </p:cNvPr>
              <p:cNvSpPr txBox="1"/>
              <p:nvPr/>
            </p:nvSpPr>
            <p:spPr>
              <a:xfrm>
                <a:off x="2976415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PATIENT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272DCF-B6B0-EA6B-3678-656541095619}"/>
                  </a:ext>
                </a:extLst>
              </p:cNvPr>
              <p:cNvSpPr txBox="1"/>
              <p:nvPr/>
            </p:nvSpPr>
            <p:spPr>
              <a:xfrm>
                <a:off x="4184516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APERTURE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0620A7-CE79-A7F6-1F55-6C14EA6155B5}"/>
                  </a:ext>
                </a:extLst>
              </p:cNvPr>
              <p:cNvSpPr txBox="1"/>
              <p:nvPr/>
            </p:nvSpPr>
            <p:spPr>
              <a:xfrm>
                <a:off x="5550178" y="5183347"/>
                <a:ext cx="1457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DETECTOR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0218CA-DCE1-538B-42E7-B5DC61C692C3}"/>
                  </a:ext>
                </a:extLst>
              </p:cNvPr>
              <p:cNvSpPr txBox="1"/>
              <p:nvPr/>
            </p:nvSpPr>
            <p:spPr>
              <a:xfrm>
                <a:off x="7959806" y="5044848"/>
                <a:ext cx="166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DECODING PROCEDURE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A530450-191B-06EC-E096-E5566FAA93FC}"/>
                  </a:ext>
                </a:extLst>
              </p:cNvPr>
              <p:cNvSpPr txBox="1"/>
              <p:nvPr/>
            </p:nvSpPr>
            <p:spPr>
              <a:xfrm>
                <a:off x="9910917" y="5045747"/>
                <a:ext cx="24777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RECONSTRUCTED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348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6244-0FFF-A9E9-888C-A51326CC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175DF-7748-A3F5-8825-FE611F427B1D}"/>
              </a:ext>
            </a:extLst>
          </p:cNvPr>
          <p:cNvGrpSpPr/>
          <p:nvPr/>
        </p:nvGrpSpPr>
        <p:grpSpPr>
          <a:xfrm>
            <a:off x="215570" y="2090798"/>
            <a:ext cx="11605258" cy="3828671"/>
            <a:chOff x="215570" y="2090798"/>
            <a:chExt cx="11605258" cy="38286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DE7A2F-677E-A7BF-9C0E-BF9AB8895820}"/>
                </a:ext>
              </a:extLst>
            </p:cNvPr>
            <p:cNvGrpSpPr/>
            <p:nvPr/>
          </p:nvGrpSpPr>
          <p:grpSpPr>
            <a:xfrm>
              <a:off x="215570" y="2090798"/>
              <a:ext cx="11605258" cy="3828671"/>
              <a:chOff x="215570" y="2090798"/>
              <a:chExt cx="11605258" cy="382867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7641DC-3CBC-148F-0550-F345A7A942E4}"/>
                  </a:ext>
                </a:extLst>
              </p:cNvPr>
              <p:cNvGrpSpPr/>
              <p:nvPr/>
            </p:nvGrpSpPr>
            <p:grpSpPr>
              <a:xfrm>
                <a:off x="963979" y="2109014"/>
                <a:ext cx="10856849" cy="3810455"/>
                <a:chOff x="963979" y="2109014"/>
                <a:chExt cx="10856849" cy="38104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FCFA09D-6DD2-E404-ED22-8C5846284C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6989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F373B76-C23B-2699-BBF7-7455E8ACF6ED}"/>
                    </a:ext>
                  </a:extLst>
                </p:cNvPr>
                <p:cNvGrpSpPr/>
                <p:nvPr/>
              </p:nvGrpSpPr>
              <p:grpSpPr>
                <a:xfrm>
                  <a:off x="963979" y="2109014"/>
                  <a:ext cx="10856849" cy="3810455"/>
                  <a:chOff x="963979" y="2109014"/>
                  <a:chExt cx="10856849" cy="3810455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A63E9A53-BA87-C99E-8E1E-D86E24D6B4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611" t="12805" r="25343" b="9775"/>
                  <a:stretch/>
                </p:blipFill>
                <p:spPr>
                  <a:xfrm>
                    <a:off x="8546686" y="2109014"/>
                    <a:ext cx="3274142" cy="339212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5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sz="72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9BE74A8E-9E25-7DD1-DF0E-A977BF7E6E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54409" y="3389579"/>
                        <a:ext cx="892277" cy="83099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Coded aperture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7F23C2E3-ED2E-842C-8AD1-6BF59B3103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979" y="5519359"/>
                        <a:ext cx="2044855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454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000" dirty="0"/>
                          <a:t>Decoding pattern </a:t>
                        </a:r>
                        <a14:m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245D3DCA-8B1F-8482-204D-B1762AE7B0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22242" y="5519359"/>
                        <a:ext cx="2224070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841" t="-6061" b="-242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8609F65D-0B56-2D0C-615F-4C97590E14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88639" y="5501143"/>
                        <a:ext cx="390235" cy="40011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8A38B1-EF87-B2EA-F14D-57D15BE3B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215570" y="2090798"/>
                <a:ext cx="3400245" cy="3392129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8FDD643-B802-13E1-044B-AF9C5C62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4258142" y="2114907"/>
              <a:ext cx="3412596" cy="340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187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9524-56D5-6ED7-CB0E-E5C6F75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4F332A-36C5-A53A-C500-2FD9280DE455}"/>
              </a:ext>
            </a:extLst>
          </p:cNvPr>
          <p:cNvGrpSpPr/>
          <p:nvPr/>
        </p:nvGrpSpPr>
        <p:grpSpPr>
          <a:xfrm>
            <a:off x="1638161" y="450278"/>
            <a:ext cx="7912378" cy="4090252"/>
            <a:chOff x="1638161" y="450278"/>
            <a:chExt cx="7912378" cy="40902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705592B-0B5B-6C2A-9BCB-B0AD6568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638161" y="2740759"/>
              <a:ext cx="1814286" cy="179977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CD8F81-45F9-52E2-C734-1EC0F0676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181" r="24904" b="12534"/>
            <a:stretch/>
          </p:blipFill>
          <p:spPr>
            <a:xfrm>
              <a:off x="4790017" y="850388"/>
              <a:ext cx="1715784" cy="165843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371E303-524D-2D6E-A54D-1E97EEECB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08" t="11456" r="25613" b="11585"/>
            <a:stretch/>
          </p:blipFill>
          <p:spPr>
            <a:xfrm>
              <a:off x="78692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94635D-AEE8-500C-5948-17663E058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9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E10460-3B44-7266-52DE-E9649A42A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558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BB2E2-4A7F-800B-E964-13338E431B07}"/>
                </a:ext>
              </a:extLst>
            </p:cNvPr>
            <p:cNvSpPr txBox="1"/>
            <p:nvPr/>
          </p:nvSpPr>
          <p:spPr>
            <a:xfrm>
              <a:off x="17647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47066-6B9A-0942-B510-943D6537A35A}"/>
                </a:ext>
              </a:extLst>
            </p:cNvPr>
            <p:cNvSpPr txBox="1"/>
            <p:nvPr/>
          </p:nvSpPr>
          <p:spPr>
            <a:xfrm>
              <a:off x="48634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90F76C-CD82-2FF6-8DA7-7F273EDBCE39}"/>
                </a:ext>
              </a:extLst>
            </p:cNvPr>
            <p:cNvSpPr txBox="1"/>
            <p:nvPr/>
          </p:nvSpPr>
          <p:spPr>
            <a:xfrm>
              <a:off x="78692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0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9C9F-C49F-CC48-06B6-5E47847D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95157C-B9FB-3903-6EA5-276C41CA3DE7}"/>
              </a:ext>
            </a:extLst>
          </p:cNvPr>
          <p:cNvGrpSpPr/>
          <p:nvPr/>
        </p:nvGrpSpPr>
        <p:grpSpPr>
          <a:xfrm>
            <a:off x="1714361" y="450278"/>
            <a:ext cx="7912378" cy="4090252"/>
            <a:chOff x="1714361" y="450278"/>
            <a:chExt cx="7912378" cy="409025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E135FB5-D45B-38CC-7014-AA42A65DB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1714361" y="2740759"/>
              <a:ext cx="1814286" cy="179977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986C90F-0008-D437-3F73-6EA07AA28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601" t="12174" r="24746" b="11540"/>
            <a:stretch/>
          </p:blipFill>
          <p:spPr>
            <a:xfrm>
              <a:off x="4866221" y="2794406"/>
              <a:ext cx="1715779" cy="165842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26557DC-268B-A48B-C20D-A62DA1698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44" t="11181" r="24904" b="12534"/>
            <a:stretch/>
          </p:blipFill>
          <p:spPr>
            <a:xfrm>
              <a:off x="4866217" y="850388"/>
              <a:ext cx="1715784" cy="16584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13867D4-1551-6901-7A29-CA8C32CB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08" t="12133" r="25613" b="10909"/>
            <a:stretch/>
          </p:blipFill>
          <p:spPr>
            <a:xfrm>
              <a:off x="7945475" y="2794405"/>
              <a:ext cx="1681264" cy="165842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FC5680B-4718-82C4-C4F4-E021D769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1456" r="25613" b="11585"/>
            <a:stretch/>
          </p:blipFill>
          <p:spPr>
            <a:xfrm>
              <a:off x="7945475" y="850388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673B54-4971-C0D8-982F-7F23F28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180" y="1828498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0DA49F-F7F6-4AD4-3672-29A746FCF322}"/>
                </a:ext>
              </a:extLst>
            </p:cNvPr>
            <p:cNvCxnSpPr>
              <a:cxnSpLocks/>
            </p:cNvCxnSpPr>
            <p:nvPr/>
          </p:nvCxnSpPr>
          <p:spPr>
            <a:xfrm>
              <a:off x="3644305" y="364064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536A87-7DEC-993F-7E74-4B337BEB4278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16483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A302B6-AD55-F5CA-B068-47D0F144A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005" y="3621933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3558B-A00C-D2CC-B815-B7FE878EE655}"/>
                </a:ext>
              </a:extLst>
            </p:cNvPr>
            <p:cNvSpPr txBox="1"/>
            <p:nvPr/>
          </p:nvSpPr>
          <p:spPr>
            <a:xfrm>
              <a:off x="1840905" y="231109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F8C069-61C3-E05B-B351-EFD881493E77}"/>
                </a:ext>
              </a:extLst>
            </p:cNvPr>
            <p:cNvSpPr txBox="1"/>
            <p:nvPr/>
          </p:nvSpPr>
          <p:spPr>
            <a:xfrm>
              <a:off x="4939638" y="450278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852EB6-595B-EC5F-F503-1D5B8098591A}"/>
                </a:ext>
              </a:extLst>
            </p:cNvPr>
            <p:cNvSpPr txBox="1"/>
            <p:nvPr/>
          </p:nvSpPr>
          <p:spPr>
            <a:xfrm>
              <a:off x="7945475" y="450278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473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AB5906-16A7-6919-BCE7-8289E8984E12}"/>
              </a:ext>
            </a:extLst>
          </p:cNvPr>
          <p:cNvGrpSpPr/>
          <p:nvPr/>
        </p:nvGrpSpPr>
        <p:grpSpPr>
          <a:xfrm>
            <a:off x="1714361" y="450278"/>
            <a:ext cx="7912378" cy="5957444"/>
            <a:chOff x="978356" y="501380"/>
            <a:chExt cx="7912378" cy="59574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220C092-422F-1A44-1CCB-E34C87DB5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442" t="11526" r="25278" b="10821"/>
            <a:stretch/>
          </p:blipFill>
          <p:spPr>
            <a:xfrm>
              <a:off x="978356" y="2791861"/>
              <a:ext cx="1814286" cy="179977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177ECC5-DB90-F236-E0A8-CD4A6CFB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4" t="11522" r="24904" b="12332"/>
            <a:stretch/>
          </p:blipFill>
          <p:spPr>
            <a:xfrm>
              <a:off x="4130212" y="4789524"/>
              <a:ext cx="1715784" cy="1658433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46C204-D9AD-FB88-1C39-90A65D1D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601" t="12174" r="24746" b="11540"/>
            <a:stretch/>
          </p:blipFill>
          <p:spPr>
            <a:xfrm>
              <a:off x="4130216" y="2845508"/>
              <a:ext cx="1715779" cy="16584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8738D-B442-C1B5-C4FC-255F55AB2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444" t="11181" r="24904" b="12534"/>
            <a:stretch/>
          </p:blipFill>
          <p:spPr>
            <a:xfrm>
              <a:off x="4130212" y="901490"/>
              <a:ext cx="1715784" cy="165843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E1A91A-8D28-A274-F2C4-96FEA7778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408" t="12784" r="25613" b="10398"/>
            <a:stretch/>
          </p:blipFill>
          <p:spPr>
            <a:xfrm>
              <a:off x="7209470" y="4800395"/>
              <a:ext cx="1681264" cy="165842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D15FC18-2346-B148-45A4-A20606C9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16408" t="12133" r="25613" b="10909"/>
            <a:stretch/>
          </p:blipFill>
          <p:spPr>
            <a:xfrm>
              <a:off x="7209470" y="2845507"/>
              <a:ext cx="1681264" cy="16584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FB3A78-6612-8297-DB33-F845DCB8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6408" t="11456" r="25613" b="11585"/>
            <a:stretch/>
          </p:blipFill>
          <p:spPr>
            <a:xfrm>
              <a:off x="7209470" y="901490"/>
              <a:ext cx="1681264" cy="16584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919734F-DD10-2D08-5047-FB09EEF3B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175" y="1879600"/>
              <a:ext cx="945725" cy="764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F206A-81AF-F779-0677-52085B45A038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3691747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302D5-92B6-B479-C29F-37B8863BF21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300" y="4739748"/>
              <a:ext cx="990600" cy="8247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C8D49AE-4268-5C47-4863-BB18E2CFA5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4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F98CA5-03F2-4BEA-1734-A58CE2FF7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0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4D1E1A-EC94-A955-DB13-B56F65E2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646635"/>
              <a:ext cx="9455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D73A26-6F03-EE7B-ABF1-FDCB58F8ABF1}"/>
                </a:ext>
              </a:extLst>
            </p:cNvPr>
            <p:cNvSpPr txBox="1"/>
            <p:nvPr/>
          </p:nvSpPr>
          <p:spPr>
            <a:xfrm>
              <a:off x="1104900" y="236220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C55499-27F2-08CA-5E29-002892AF92F6}"/>
                </a:ext>
              </a:extLst>
            </p:cNvPr>
            <p:cNvSpPr txBox="1"/>
            <p:nvPr/>
          </p:nvSpPr>
          <p:spPr>
            <a:xfrm>
              <a:off x="4203633" y="501380"/>
              <a:ext cx="154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Aperture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37A544-DE63-2C4D-FDBE-9857E9D2FC22}"/>
                </a:ext>
              </a:extLst>
            </p:cNvPr>
            <p:cNvSpPr txBox="1"/>
            <p:nvPr/>
          </p:nvSpPr>
          <p:spPr>
            <a:xfrm>
              <a:off x="7209470" y="501380"/>
              <a:ext cx="161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Observation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51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6156-B710-2FF4-3124-0FBC615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BD032C-6B47-F685-6852-75DA51C75D1A}"/>
              </a:ext>
            </a:extLst>
          </p:cNvPr>
          <p:cNvGrpSpPr/>
          <p:nvPr/>
        </p:nvGrpSpPr>
        <p:grpSpPr>
          <a:xfrm>
            <a:off x="425576" y="406627"/>
            <a:ext cx="11913381" cy="2452685"/>
            <a:chOff x="278619" y="388087"/>
            <a:chExt cx="11913381" cy="2452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E83EFD-CBC7-D210-682F-F2E7CB1927C3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2437863"/>
              <a:chOff x="278619" y="388087"/>
              <a:chExt cx="11913381" cy="243786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337A4F5-4915-BE1B-FEF3-C5A313EE7C25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2437862"/>
                <a:chOff x="225693" y="2665343"/>
                <a:chExt cx="11913381" cy="2437862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A459F75-E0B1-6DBF-5999-E3F3031CE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225693" y="2665343"/>
                  <a:ext cx="2427263" cy="240821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B355152-2879-FA6D-3A5A-3CA20F679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0516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72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492F421-33F7-E731-0389-3F9823563C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9534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85D0702-F34A-DD77-1A67-4794EBB210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20940" y="3389579"/>
                      <a:ext cx="892277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D3F1043F-F4A5-65AE-5DC8-D66255DB9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6844" t="12736" r="25344" b="10785"/>
                <a:stretch/>
              </p:blipFill>
              <p:spPr>
                <a:xfrm>
                  <a:off x="9711811" y="2694988"/>
                  <a:ext cx="2427263" cy="2408217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2619CA83-17C5-0244-98A7-C61F6CF52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5B529E-A17B-90C7-D2E3-04B4DBB48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75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9362-D8E9-424E-194A-5C358223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FBE47-23A3-285D-FD4C-0E7DD8FB942E}"/>
              </a:ext>
            </a:extLst>
          </p:cNvPr>
          <p:cNvGrpSpPr/>
          <p:nvPr/>
        </p:nvGrpSpPr>
        <p:grpSpPr>
          <a:xfrm>
            <a:off x="425576" y="406627"/>
            <a:ext cx="11913381" cy="6081825"/>
            <a:chOff x="278619" y="388087"/>
            <a:chExt cx="11913381" cy="60818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448B2D-811E-8015-27D6-F1A42DE57154}"/>
                </a:ext>
              </a:extLst>
            </p:cNvPr>
            <p:cNvGrpSpPr/>
            <p:nvPr/>
          </p:nvGrpSpPr>
          <p:grpSpPr>
            <a:xfrm>
              <a:off x="278619" y="388087"/>
              <a:ext cx="11913381" cy="6081825"/>
              <a:chOff x="278619" y="388087"/>
              <a:chExt cx="11913381" cy="608182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6D7267-FA3D-43BF-AC5B-CAA223C1771E}"/>
                  </a:ext>
                </a:extLst>
              </p:cNvPr>
              <p:cNvGrpSpPr/>
              <p:nvPr/>
            </p:nvGrpSpPr>
            <p:grpSpPr>
              <a:xfrm>
                <a:off x="278619" y="388088"/>
                <a:ext cx="11913381" cy="6081824"/>
                <a:chOff x="139309" y="365125"/>
                <a:chExt cx="11913381" cy="6081824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B6EF63B-D32D-3D26-4A4D-909BE13C023A}"/>
                    </a:ext>
                  </a:extLst>
                </p:cNvPr>
                <p:cNvGrpSpPr/>
                <p:nvPr/>
              </p:nvGrpSpPr>
              <p:grpSpPr>
                <a:xfrm>
                  <a:off x="139309" y="365125"/>
                  <a:ext cx="11913381" cy="5555567"/>
                  <a:chOff x="225693" y="2665343"/>
                  <a:chExt cx="11913381" cy="5555567"/>
                </a:xfrm>
              </p:grpSpPr>
              <p:pic>
                <p:nvPicPr>
                  <p:cNvPr id="10" name="Graphic 9">
                    <a:extLst>
                      <a:ext uri="{FF2B5EF4-FFF2-40B4-BE49-F238E27FC236}">
                        <a16:creationId xmlns:a16="http://schemas.microsoft.com/office/drawing/2014/main" id="{685FCF45-D042-943E-819C-86DCEABCA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6480" t="11850" r="25708" b="11672"/>
                  <a:stretch/>
                </p:blipFill>
                <p:spPr>
                  <a:xfrm>
                    <a:off x="1768126" y="5812693"/>
                    <a:ext cx="2427263" cy="2408217"/>
                  </a:xfrm>
                  <a:prstGeom prst="rect">
                    <a:avLst/>
                  </a:prstGeom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02C22D1-6B1F-8038-3392-1DA79CDD5059}"/>
                      </a:ext>
                    </a:extLst>
                  </p:cNvPr>
                  <p:cNvGrpSpPr/>
                  <p:nvPr/>
                </p:nvGrpSpPr>
                <p:grpSpPr>
                  <a:xfrm>
                    <a:off x="225693" y="2665343"/>
                    <a:ext cx="11913381" cy="2437862"/>
                    <a:chOff x="225693" y="2665343"/>
                    <a:chExt cx="11913381" cy="2437862"/>
                  </a:xfrm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70B405DC-F11D-947C-5EB3-B0A614F111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225693" y="2665343"/>
                      <a:ext cx="2427263" cy="2408217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4A9CB56C-8233-41AE-4C39-6C2BFB7ABAA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580516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7200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376B223-9F78-BC74-40AE-A95ED86DACC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819534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oMath>
                            </m:oMathPara>
                          </a14:m>
                          <a:endParaRPr lang="en-US" sz="5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D515AC7D-4478-73EE-94AC-E4B1FEC413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620940" y="3389579"/>
                          <a:ext cx="892277" cy="830997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00EF5E99-B555-F085-00C7-5294F1EE07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rcRect l="16844" t="12736" r="25344" b="10785"/>
                    <a:stretch/>
                  </p:blipFill>
                  <p:spPr>
                    <a:xfrm>
                      <a:off x="9711811" y="2694988"/>
                      <a:ext cx="2427263" cy="24082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2" name="Right Brace 11">
                    <a:extLst>
                      <a:ext uri="{FF2B5EF4-FFF2-40B4-BE49-F238E27FC236}">
                        <a16:creationId xmlns:a16="http://schemas.microsoft.com/office/drawing/2014/main" id="{EB1EBD26-38B7-FF51-1273-437D13D0F9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53289" y="2575610"/>
                    <a:ext cx="456939" cy="5512131"/>
                  </a:xfrm>
                  <a:prstGeom prst="rightBrace">
                    <a:avLst>
                      <a:gd name="adj1" fmla="val 87749"/>
                      <a:gd name="adj2" fmla="val 49476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14BC99-34A5-774D-4FA3-C2A487462475}"/>
                    </a:ext>
                  </a:extLst>
                </p:cNvPr>
                <p:cNvSpPr txBox="1"/>
                <p:nvPr/>
              </p:nvSpPr>
              <p:spPr>
                <a:xfrm>
                  <a:off x="1755058" y="6046839"/>
                  <a:ext cx="23449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Coded observation</a:t>
                  </a:r>
                </a:p>
              </p:txBody>
            </p:sp>
          </p:grp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B18C71B-C96C-B303-27F5-7694EFBA5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6529" t="11815" r="25434" b="10985"/>
              <a:stretch/>
            </p:blipFill>
            <p:spPr>
              <a:xfrm>
                <a:off x="3377945" y="388087"/>
                <a:ext cx="2443695" cy="2437862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100C687-5A47-4069-5A83-D6602C191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6631" t="11817" r="25332" b="10984"/>
            <a:stretch/>
          </p:blipFill>
          <p:spPr>
            <a:xfrm>
              <a:off x="6493703" y="402910"/>
              <a:ext cx="2443694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93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5863-82BC-D4BC-147B-009C4D5B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F0C45-4D67-30EE-ADDA-626A8F336487}"/>
              </a:ext>
            </a:extLst>
          </p:cNvPr>
          <p:cNvGrpSpPr/>
          <p:nvPr/>
        </p:nvGrpSpPr>
        <p:grpSpPr>
          <a:xfrm>
            <a:off x="109812" y="1372590"/>
            <a:ext cx="11913381" cy="3394152"/>
            <a:chOff x="109812" y="1372590"/>
            <a:chExt cx="11913381" cy="33941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34E392-D2A9-49F9-1DA8-7BE1E2575448}"/>
                </a:ext>
              </a:extLst>
            </p:cNvPr>
            <p:cNvGrpSpPr/>
            <p:nvPr/>
          </p:nvGrpSpPr>
          <p:grpSpPr>
            <a:xfrm>
              <a:off x="109812" y="1372590"/>
              <a:ext cx="11913381" cy="3394152"/>
              <a:chOff x="109812" y="1372590"/>
              <a:chExt cx="11913381" cy="3394152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5CA2FF9-235A-F00D-34DD-D2CCCE59E6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6480" t="11850" r="25708" b="11672"/>
              <a:stretch/>
            </p:blipFill>
            <p:spPr>
              <a:xfrm>
                <a:off x="6409158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BF79F07-255C-1128-F0E0-D09F6B906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109812" y="1854711"/>
                <a:ext cx="2427263" cy="2408217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692EE23D-D463-22A6-F658-A7845DF02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844" t="12736" r="25344" b="10785"/>
              <a:stretch/>
            </p:blipFill>
            <p:spPr>
              <a:xfrm>
                <a:off x="9595930" y="1854711"/>
                <a:ext cx="2427263" cy="24082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E49FA-A467-B4BB-5490-1F69023BE642}"/>
                  </a:ext>
                </a:extLst>
              </p:cNvPr>
              <p:cNvSpPr txBox="1"/>
              <p:nvPr/>
            </p:nvSpPr>
            <p:spPr>
              <a:xfrm>
                <a:off x="6491427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Observation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EA6C57-77B9-FA23-71BA-3A2F4260ADE8}"/>
                  </a:ext>
                </a:extLst>
              </p:cNvPr>
              <p:cNvSpPr txBox="1"/>
              <p:nvPr/>
            </p:nvSpPr>
            <p:spPr>
              <a:xfrm>
                <a:off x="3296583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Aperture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9DA51-26C3-1F20-6B95-77104FAB9EBA}"/>
                  </a:ext>
                </a:extLst>
              </p:cNvPr>
              <p:cNvSpPr txBox="1"/>
              <p:nvPr/>
            </p:nvSpPr>
            <p:spPr>
              <a:xfrm>
                <a:off x="150946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Signal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70B212-33CB-AB39-AD57-F4EB84497510}"/>
                  </a:ext>
                </a:extLst>
              </p:cNvPr>
              <p:cNvSpPr txBox="1"/>
              <p:nvPr/>
            </p:nvSpPr>
            <p:spPr>
              <a:xfrm>
                <a:off x="9595930" y="1372590"/>
                <a:ext cx="23449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Reconstruction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E63154-DA71-E3E1-2A54-B1E3C406C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12" y="4292573"/>
                    <a:ext cx="2344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972F630-42D5-232A-B88C-DD6CECC2E0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6583" y="4292573"/>
                    <a:ext cx="234499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E0B92E0-451A-3543-95E9-A5A61DCA3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402" y="4292573"/>
                    <a:ext cx="23449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87D925E-DC7E-7705-5B26-EFFAA97A7D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199" y="4292573"/>
                    <a:ext cx="2344994" cy="4741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1CC5F9-664E-6714-A5C0-F455DB33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408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3894A1-62A9-31E3-B5FF-F90E4C34C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9134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93F229E-5A23-60AA-310C-1AD4345C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702" y="3109703"/>
                <a:ext cx="4557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CAEE288-D566-55C6-189E-5F534B5EE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6529" t="11815" r="25434" b="10985"/>
            <a:stretch/>
          </p:blipFill>
          <p:spPr>
            <a:xfrm>
              <a:off x="3213244" y="1854711"/>
              <a:ext cx="2443695" cy="243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490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19BF-E2B3-0F3C-0D5D-38DB675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A080ED-AEE8-8455-88C5-AE62038994E9}"/>
              </a:ext>
            </a:extLst>
          </p:cNvPr>
          <p:cNvGrpSpPr/>
          <p:nvPr/>
        </p:nvGrpSpPr>
        <p:grpSpPr>
          <a:xfrm>
            <a:off x="-17369" y="2051101"/>
            <a:ext cx="13011536" cy="3758064"/>
            <a:chOff x="-17369" y="2051101"/>
            <a:chExt cx="13011536" cy="3758064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2AD734DA-CE5B-1B1B-E6C7-FF1D733AD631}"/>
                </a:ext>
              </a:extLst>
            </p:cNvPr>
            <p:cNvSpPr/>
            <p:nvPr/>
          </p:nvSpPr>
          <p:spPr>
            <a:xfrm>
              <a:off x="10818121" y="3034209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06FE33-1393-0B73-B556-5A7D670619B9}"/>
                </a:ext>
              </a:extLst>
            </p:cNvPr>
            <p:cNvGrpSpPr/>
            <p:nvPr/>
          </p:nvGrpSpPr>
          <p:grpSpPr>
            <a:xfrm>
              <a:off x="285620" y="2382215"/>
              <a:ext cx="1057728" cy="2249714"/>
              <a:chOff x="696685" y="2264229"/>
              <a:chExt cx="1057728" cy="2249714"/>
            </a:xfr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69B2FCF-AD05-3E06-6121-59330B3B64AC}"/>
                  </a:ext>
                </a:extLst>
              </p:cNvPr>
              <p:cNvSpPr/>
              <p:nvPr/>
            </p:nvSpPr>
            <p:spPr>
              <a:xfrm>
                <a:off x="838200" y="2264229"/>
                <a:ext cx="627743" cy="224971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16E199-D080-A0ED-6AF0-B02807A19E71}"/>
                  </a:ext>
                </a:extLst>
              </p:cNvPr>
              <p:cNvSpPr/>
              <p:nvPr/>
            </p:nvSpPr>
            <p:spPr>
              <a:xfrm>
                <a:off x="696685" y="2766218"/>
                <a:ext cx="910771" cy="132556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51ABEC-08FD-61FC-0CF1-BF82AB502070}"/>
                  </a:ext>
                </a:extLst>
              </p:cNvPr>
              <p:cNvSpPr/>
              <p:nvPr/>
            </p:nvSpPr>
            <p:spPr>
              <a:xfrm>
                <a:off x="1607456" y="3229740"/>
                <a:ext cx="146957" cy="398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6A4D42-C9F3-F597-27EC-A5995B31B1EE}"/>
                </a:ext>
              </a:extLst>
            </p:cNvPr>
            <p:cNvGrpSpPr/>
            <p:nvPr/>
          </p:nvGrpSpPr>
          <p:grpSpPr>
            <a:xfrm>
              <a:off x="1490227" y="2382215"/>
              <a:ext cx="3379882" cy="2328753"/>
              <a:chOff x="1490227" y="2264229"/>
              <a:chExt cx="3379882" cy="232875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20A0EA2-7F6F-6C32-F5AA-59D7E329E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1560" y="3389083"/>
                <a:ext cx="185351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F7AED07-F30C-86E1-B36C-FD6E0ECD22E7}"/>
                  </a:ext>
                </a:extLst>
              </p:cNvPr>
              <p:cNvGrpSpPr/>
              <p:nvPr/>
            </p:nvGrpSpPr>
            <p:grpSpPr>
              <a:xfrm>
                <a:off x="1490227" y="2264229"/>
                <a:ext cx="3379882" cy="2328753"/>
                <a:chOff x="1870525" y="2248570"/>
                <a:chExt cx="3379882" cy="2328753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AAB42A9-A701-32BF-F1A8-0F61C840E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248570"/>
                  <a:ext cx="2467579" cy="114051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D975947C-F602-BB77-FA64-F220CF412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2400533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E96D915B-9C6B-FFF7-52E8-350D42724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527752"/>
                  <a:ext cx="3379882" cy="86133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29DA804-4A9C-AD72-6602-DDA808E6C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0525" y="2913207"/>
                  <a:ext cx="3069473" cy="4758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B2ADE6D-4300-0ACC-A58D-D893BC7B8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1481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3ABC51E-DC6C-ED18-D4F5-58671331E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3170263" cy="6435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10CC6284-F08A-3207-D707-8BEF9A16A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0525" y="3389085"/>
                  <a:ext cx="1917302" cy="11882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A1349E-72D1-3E65-CBC0-F121113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956" t="12609" r="25870" b="10580"/>
            <a:stretch/>
          </p:blipFill>
          <p:spPr>
            <a:xfrm>
              <a:off x="3957806" y="2051101"/>
              <a:ext cx="2639797" cy="2659867"/>
            </a:xfrm>
            <a:prstGeom prst="rect">
              <a:avLst/>
            </a:prstGeom>
            <a:scene3d>
              <a:camera prst="isometricRightUp">
                <a:rot lat="2100000" lon="17400000" rev="0"/>
              </a:camera>
              <a:lightRig rig="threePt" dir="t">
                <a:rot lat="0" lon="0" rev="0"/>
              </a:lightRig>
            </a:scene3d>
            <a:sp3d extrusionH="82550" contourW="19050" prstMaterial="flat">
              <a:bevelT w="0"/>
              <a:extrusionClr>
                <a:schemeClr val="tx1"/>
              </a:extrusionClr>
            </a:sp3d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80A6230-6414-D4F8-AE6C-452CF217CE5F}"/>
                </a:ext>
              </a:extLst>
            </p:cNvPr>
            <p:cNvSpPr/>
            <p:nvPr/>
          </p:nvSpPr>
          <p:spPr>
            <a:xfrm>
              <a:off x="7176011" y="3046852"/>
              <a:ext cx="676946" cy="4602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2DBCF-6356-10C7-63E4-8C09292D5702}"/>
                </a:ext>
              </a:extLst>
            </p:cNvPr>
            <p:cNvSpPr txBox="1"/>
            <p:nvPr/>
          </p:nvSpPr>
          <p:spPr>
            <a:xfrm>
              <a:off x="-17369" y="5162834"/>
              <a:ext cx="1457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 SOURCE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E0384-5BD8-8A4D-3DBA-FBAD4D719278}"/>
                </a:ext>
              </a:extLst>
            </p:cNvPr>
            <p:cNvSpPr txBox="1"/>
            <p:nvPr/>
          </p:nvSpPr>
          <p:spPr>
            <a:xfrm>
              <a:off x="1604460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X-RAYS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A7C7E-2E6A-2C7D-3B6B-9638BD5ACF27}"/>
                </a:ext>
              </a:extLst>
            </p:cNvPr>
            <p:cNvSpPr txBox="1"/>
            <p:nvPr/>
          </p:nvSpPr>
          <p:spPr>
            <a:xfrm>
              <a:off x="2976415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SOURCE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A69893-11C1-5307-2F08-F1471B3E99A6}"/>
                </a:ext>
              </a:extLst>
            </p:cNvPr>
            <p:cNvSpPr txBox="1"/>
            <p:nvPr/>
          </p:nvSpPr>
          <p:spPr>
            <a:xfrm>
              <a:off x="4184516" y="5301333"/>
              <a:ext cx="145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APERTURE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2296C0-082A-F497-A940-F5C1B9C28B4F}"/>
                </a:ext>
              </a:extLst>
            </p:cNvPr>
            <p:cNvSpPr txBox="1"/>
            <p:nvPr/>
          </p:nvSpPr>
          <p:spPr>
            <a:xfrm>
              <a:off x="5409247" y="5301333"/>
              <a:ext cx="214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OBSERVATION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E0D3B-EBAA-19FD-C696-2CDCD21A90CC}"/>
                </a:ext>
              </a:extLst>
            </p:cNvPr>
            <p:cNvSpPr txBox="1"/>
            <p:nvPr/>
          </p:nvSpPr>
          <p:spPr>
            <a:xfrm>
              <a:off x="7959805" y="5301333"/>
              <a:ext cx="255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DECODING PROCEDURE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08E85C-17C0-B638-0831-17070823733A}"/>
                </a:ext>
              </a:extLst>
            </p:cNvPr>
            <p:cNvSpPr txBox="1"/>
            <p:nvPr/>
          </p:nvSpPr>
          <p:spPr>
            <a:xfrm>
              <a:off x="10516439" y="5301333"/>
              <a:ext cx="247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DB71E89-7EDC-E936-614F-2FD50813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844" t="12736" r="25344" b="10785"/>
            <a:stretch/>
          </p:blipFill>
          <p:spPr>
            <a:xfrm>
              <a:off x="2677129" y="2334281"/>
              <a:ext cx="2427263" cy="2408217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5A4D5733-30F6-9493-61ED-FF86832BA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480" t="11850" r="25708" b="11672"/>
            <a:stretch/>
          </p:blipFill>
          <p:spPr>
            <a:xfrm>
              <a:off x="5274478" y="2082632"/>
              <a:ext cx="2680902" cy="2659866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8B2CBBF-4278-DAFD-26FE-4D6B37D566DF}"/>
                </a:ext>
              </a:extLst>
            </p:cNvPr>
            <p:cNvSpPr txBox="1"/>
            <p:nvPr/>
          </p:nvSpPr>
          <p:spPr>
            <a:xfrm>
              <a:off x="11328578" y="2684626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87" name="Picture 86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D42DC28D-C802-20FF-6BDB-61F091B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9916" y="2173987"/>
              <a:ext cx="3289233" cy="2250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3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8057-43CB-B803-CE27-C712F15A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8CA6-1D9A-C9C9-F317-C91B3D2C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7209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CNN consists of one convolutional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=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 = 11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8789E99-8BE2-D5AD-518A-1C2CFFAC13F6}"/>
              </a:ext>
            </a:extLst>
          </p:cNvPr>
          <p:cNvSpPr/>
          <p:nvPr/>
        </p:nvSpPr>
        <p:spPr>
          <a:xfrm>
            <a:off x="7422131" y="3294584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53580B4-09FF-FBFC-A11F-A06F6ED9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844" t="12736" r="25344" b="10785"/>
          <a:stretch/>
        </p:blipFill>
        <p:spPr>
          <a:xfrm>
            <a:off x="9441910" y="1872352"/>
            <a:ext cx="2484227" cy="2802942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 contourW="6350">
            <a:contourClr>
              <a:schemeClr val="bg1"/>
            </a:contourClr>
          </a:sp3d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FE8E55C-C5E4-5407-B8E6-C3CF04303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480" t="11850" r="25708" b="11672"/>
          <a:stretch/>
        </p:blipFill>
        <p:spPr>
          <a:xfrm>
            <a:off x="5565913" y="1872352"/>
            <a:ext cx="2483257" cy="2801849"/>
          </a:xfrm>
          <a:prstGeom prst="rect">
            <a:avLst/>
          </a:prstGeom>
          <a:scene3d>
            <a:camera prst="orthographicFront">
              <a:rot lat="2100000" lon="17400000" rev="0"/>
            </a:camera>
            <a:lightRig rig="threePt" dir="t"/>
          </a:scene3d>
          <a:sp3d extrusionH="76200"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16DF4A-A662-64EE-1060-D066DC597434}"/>
              </a:ext>
            </a:extLst>
          </p:cNvPr>
          <p:cNvSpPr>
            <a:spLocks noChangeAspect="1"/>
          </p:cNvSpPr>
          <p:nvPr/>
        </p:nvSpPr>
        <p:spPr>
          <a:xfrm>
            <a:off x="7598433" y="1872352"/>
            <a:ext cx="2393648" cy="2717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Right">
              <a:rot lat="2100000" lon="17400000" rev="0"/>
            </a:camera>
            <a:lightRig rig="balanced" dir="t"/>
          </a:scene3d>
          <a:sp3d extrusionH="82550" contourW="12700" prstMaterial="matte">
            <a:extrusionClr>
              <a:schemeClr val="accent2">
                <a:lumMod val="40000"/>
                <a:lumOff val="60000"/>
              </a:schemeClr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4D32593-5894-96EF-31EB-BB38864CCF12}"/>
              </a:ext>
            </a:extLst>
          </p:cNvPr>
          <p:cNvSpPr/>
          <p:nvPr/>
        </p:nvSpPr>
        <p:spPr>
          <a:xfrm>
            <a:off x="9457805" y="3294583"/>
            <a:ext cx="627040" cy="4404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0087B-A10A-13FC-B259-EE7D1C272764}"/>
              </a:ext>
            </a:extLst>
          </p:cNvPr>
          <p:cNvSpPr txBox="1"/>
          <p:nvPr/>
        </p:nvSpPr>
        <p:spPr>
          <a:xfrm>
            <a:off x="7978652" y="6096432"/>
            <a:ext cx="248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6A3A6-85B8-A19F-D653-32A351E5D178}"/>
              </a:ext>
            </a:extLst>
          </p:cNvPr>
          <p:cNvSpPr txBox="1"/>
          <p:nvPr/>
        </p:nvSpPr>
        <p:spPr>
          <a:xfrm>
            <a:off x="5777948" y="5444973"/>
            <a:ext cx="152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32724-EF3A-04B6-1040-37946D91B4D2}"/>
              </a:ext>
            </a:extLst>
          </p:cNvPr>
          <p:cNvSpPr txBox="1"/>
          <p:nvPr/>
        </p:nvSpPr>
        <p:spPr>
          <a:xfrm>
            <a:off x="7924800" y="5444973"/>
            <a:ext cx="139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4C3F4-61E1-4C70-4B84-7F05B88BFA2B}"/>
              </a:ext>
            </a:extLst>
          </p:cNvPr>
          <p:cNvSpPr txBox="1"/>
          <p:nvPr/>
        </p:nvSpPr>
        <p:spPr>
          <a:xfrm>
            <a:off x="9992081" y="5444973"/>
            <a:ext cx="138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23 x 23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F42BB-B6A6-8A68-8AC0-AD068B3728AA}"/>
              </a:ext>
            </a:extLst>
          </p:cNvPr>
          <p:cNvSpPr/>
          <p:nvPr/>
        </p:nvSpPr>
        <p:spPr>
          <a:xfrm>
            <a:off x="7598433" y="6176963"/>
            <a:ext cx="277628" cy="2522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8383E0-A601-DB8F-30C2-D05AE658C7E9}"/>
              </a:ext>
            </a:extLst>
          </p:cNvPr>
          <p:cNvCxnSpPr/>
          <p:nvPr/>
        </p:nvCxnSpPr>
        <p:spPr>
          <a:xfrm>
            <a:off x="700088" y="1528763"/>
            <a:ext cx="53959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91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37E7ED8-1A34-5E92-302F-4960E0EBA9BA}"/>
              </a:ext>
            </a:extLst>
          </p:cNvPr>
          <p:cNvGrpSpPr/>
          <p:nvPr/>
        </p:nvGrpSpPr>
        <p:grpSpPr>
          <a:xfrm>
            <a:off x="0" y="1545109"/>
            <a:ext cx="13913915" cy="3920615"/>
            <a:chOff x="0" y="1545109"/>
            <a:chExt cx="13913915" cy="3920615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00D934F4-49E1-4A13-B0C7-5D26E123A467}"/>
                </a:ext>
              </a:extLst>
            </p:cNvPr>
            <p:cNvSpPr/>
            <p:nvPr/>
          </p:nvSpPr>
          <p:spPr>
            <a:xfrm>
              <a:off x="2044180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EBA17A6-BA43-8BBE-7D58-F9EA79E4C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844" t="12736" r="25344" b="10785"/>
            <a:stretch/>
          </p:blipFill>
          <p:spPr>
            <a:xfrm>
              <a:off x="4374677" y="2141434"/>
              <a:ext cx="2484227" cy="2802942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 contourW="6350">
              <a:contourClr>
                <a:schemeClr val="bg1"/>
              </a:contourClr>
            </a:sp3d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02382FB-471F-28A5-A518-592490141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80" t="11850" r="25708" b="11672"/>
            <a:stretch/>
          </p:blipFill>
          <p:spPr>
            <a:xfrm>
              <a:off x="0" y="2141981"/>
              <a:ext cx="2483257" cy="2801849"/>
            </a:xfrm>
            <a:prstGeom prst="rect">
              <a:avLst/>
            </a:prstGeom>
            <a:scene3d>
              <a:camera prst="orthographicFront">
                <a:rot lat="2100000" lon="17400000" rev="0"/>
              </a:camera>
              <a:lightRig rig="threePt" dir="t"/>
            </a:scene3d>
            <a:sp3d extrusionH="76200"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533B7B-AC3D-116D-4ABD-6C7D59BEB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2143" y="2184267"/>
              <a:ext cx="2393648" cy="27172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isometricOffAxis1Right">
                <a:rot lat="2100000" lon="17400000" rev="0"/>
              </a:camera>
              <a:lightRig rig="balanced" dir="t"/>
            </a:scene3d>
            <a:sp3d extrusionH="88900" contourW="12700" prstMaterial="matte">
              <a:extrusionClr>
                <a:schemeClr val="accent2">
                  <a:lumMod val="40000"/>
                  <a:lumOff val="60000"/>
                </a:schemeClr>
              </a:extrusionClr>
              <a:contourClr>
                <a:schemeClr val="accent2">
                  <a:lumMod val="60000"/>
                  <a:lumOff val="4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63D2D252-B0A5-3012-7AB3-4381F22AA2E7}"/>
                </a:ext>
              </a:extLst>
            </p:cNvPr>
            <p:cNvSpPr/>
            <p:nvPr/>
          </p:nvSpPr>
          <p:spPr>
            <a:xfrm>
              <a:off x="4186714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2DD39-66FD-E988-8B81-0828123AE045}"/>
                </a:ext>
              </a:extLst>
            </p:cNvPr>
            <p:cNvSpPr txBox="1"/>
            <p:nvPr/>
          </p:nvSpPr>
          <p:spPr>
            <a:xfrm>
              <a:off x="3604180" y="1545109"/>
              <a:ext cx="7910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conv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95C79D-C48E-96F9-0DD4-5334FB7AE09C}"/>
                </a:ext>
              </a:extLst>
            </p:cNvPr>
            <p:cNvSpPr txBox="1"/>
            <p:nvPr/>
          </p:nvSpPr>
          <p:spPr>
            <a:xfrm>
              <a:off x="12586560" y="2942741"/>
              <a:ext cx="13273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/>
                <a:t>2</a:t>
              </a:r>
            </a:p>
          </p:txBody>
        </p:sp>
        <p:pic>
          <p:nvPicPr>
            <p:cNvPr id="24" name="Picture 2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E7FB3CF1-2F17-F474-A62D-CD3FB1DE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8477" y="1773660"/>
              <a:ext cx="5171642" cy="3538491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09A3CD69-5CA0-A8E9-80D8-9E001B4BC713}"/>
                </a:ext>
              </a:extLst>
            </p:cNvPr>
            <p:cNvSpPr/>
            <p:nvPr/>
          </p:nvSpPr>
          <p:spPr>
            <a:xfrm>
              <a:off x="6419827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082D31B-41E4-95DC-F8C7-7AFA1AA96DA0}"/>
                </a:ext>
              </a:extLst>
            </p:cNvPr>
            <p:cNvSpPr/>
            <p:nvPr/>
          </p:nvSpPr>
          <p:spPr>
            <a:xfrm>
              <a:off x="12112543" y="3322689"/>
              <a:ext cx="627040" cy="44043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C65B8B-D0E8-95E9-51B6-194DEC80EF6F}"/>
                </a:ext>
              </a:extLst>
            </p:cNvPr>
            <p:cNvSpPr txBox="1"/>
            <p:nvPr/>
          </p:nvSpPr>
          <p:spPr>
            <a:xfrm>
              <a:off x="3584076" y="4986662"/>
              <a:ext cx="24842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convolutional + sigmoid</a:t>
              </a: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4F60113A-0FFB-2A53-807B-F0F99C9DBF04}"/>
                </a:ext>
              </a:extLst>
            </p:cNvPr>
            <p:cNvSpPr/>
            <p:nvPr/>
          </p:nvSpPr>
          <p:spPr>
            <a:xfrm>
              <a:off x="3306284" y="5007341"/>
              <a:ext cx="277792" cy="204864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28377-8E1C-F9C3-69C2-0FB5F6A633AF}"/>
                </a:ext>
              </a:extLst>
            </p:cNvPr>
            <p:cNvSpPr txBox="1"/>
            <p:nvPr/>
          </p:nvSpPr>
          <p:spPr>
            <a:xfrm>
              <a:off x="2701262" y="5242586"/>
              <a:ext cx="646331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dirty="0">
                  <a:latin typeface="Calibri" panose="020F0502020204030204" pitchFamily="34" charset="0"/>
                  <a:cs typeface="Calibri" panose="020F0502020204030204" pitchFamily="34" charset="0"/>
                </a:rPr>
                <a:t>1 x 23 x 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131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451-AC13-7581-44F8-FF00BD90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69CEC-8140-04FE-2F59-078C7233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0" y="0"/>
            <a:ext cx="6794500" cy="332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38160-E8FB-290F-6943-064AC755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80" y="3200400"/>
            <a:ext cx="6718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75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D76C-7156-DC5E-3641-7B535A32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92F369-F2C3-5E13-B6A5-B7986E21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t="6222" r="11069" b="4323"/>
          <a:stretch/>
        </p:blipFill>
        <p:spPr>
          <a:xfrm>
            <a:off x="2993922" y="1858295"/>
            <a:ext cx="5810865" cy="48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4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4973-1828-73E2-3140-CD967A52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C81230-5DDA-9670-8AB3-C78B1868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7258" r="19758" b="6337"/>
          <a:stretch/>
        </p:blipFill>
        <p:spPr>
          <a:xfrm>
            <a:off x="2581571" y="693174"/>
            <a:ext cx="2757949" cy="5530645"/>
          </a:xfrm>
          <a:prstGeom prst="rect">
            <a:avLst/>
          </a:prstGeom>
        </p:spPr>
      </p:pic>
      <p:pic>
        <p:nvPicPr>
          <p:cNvPr id="32" name="Picture 3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45513F1-4CA0-C8A9-AB9F-020D7D84D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3" t="7258" r="19434" b="6337"/>
          <a:stretch/>
        </p:blipFill>
        <p:spPr>
          <a:xfrm>
            <a:off x="5560131" y="693174"/>
            <a:ext cx="2757950" cy="5530645"/>
          </a:xfrm>
          <a:prstGeom prst="rect">
            <a:avLst/>
          </a:prstGeom>
        </p:spPr>
      </p:pic>
      <p:pic>
        <p:nvPicPr>
          <p:cNvPr id="34" name="Picture 3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24ED7-CD4E-C61E-2B0C-89E470C0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74" t="7258" r="20403" b="6337"/>
          <a:stretch/>
        </p:blipFill>
        <p:spPr>
          <a:xfrm>
            <a:off x="8538692" y="693174"/>
            <a:ext cx="2757950" cy="55306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3C36CE-C5DF-5461-EADE-7C536CFC7477}"/>
              </a:ext>
            </a:extLst>
          </p:cNvPr>
          <p:cNvSpPr txBox="1"/>
          <p:nvPr/>
        </p:nvSpPr>
        <p:spPr>
          <a:xfrm>
            <a:off x="639510" y="2104103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True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D9194F-0F92-C7BF-775B-CDA04FCB3176}"/>
              </a:ext>
            </a:extLst>
          </p:cNvPr>
          <p:cNvSpPr txBox="1"/>
          <p:nvPr/>
        </p:nvSpPr>
        <p:spPr>
          <a:xfrm>
            <a:off x="472221" y="4665407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288315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1AA6-9E28-3364-53C8-C6FCC3D2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D464BB-1041-9D13-7D44-68391F5652AA}"/>
              </a:ext>
            </a:extLst>
          </p:cNvPr>
          <p:cNvGrpSpPr/>
          <p:nvPr/>
        </p:nvGrpSpPr>
        <p:grpSpPr>
          <a:xfrm>
            <a:off x="247465" y="705943"/>
            <a:ext cx="11717184" cy="5446114"/>
            <a:chOff x="247465" y="705943"/>
            <a:chExt cx="11717184" cy="5446114"/>
          </a:xfrm>
        </p:grpSpPr>
        <p:pic>
          <p:nvPicPr>
            <p:cNvPr id="60" name="Picture 59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8814A126-D8F3-25EB-88A4-DCA69ED2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465" y="3408857"/>
              <a:ext cx="2743200" cy="2743200"/>
            </a:xfrm>
            <a:prstGeom prst="rect">
              <a:avLst/>
            </a:prstGeom>
          </p:spPr>
        </p:pic>
        <p:pic>
          <p:nvPicPr>
            <p:cNvPr id="62" name="Picture 61" descr="A black and white checkered surface&#10;&#10;Description automatically generated with low confidence">
              <a:extLst>
                <a:ext uri="{FF2B5EF4-FFF2-40B4-BE49-F238E27FC236}">
                  <a16:creationId xmlns:a16="http://schemas.microsoft.com/office/drawing/2014/main" id="{E8A5B47D-5B27-CB8A-8077-A57ED1EB9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465" y="705943"/>
              <a:ext cx="2743200" cy="2743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9735094-B3C6-C124-AB52-44B22F8DD858}"/>
                </a:ext>
              </a:extLst>
            </p:cNvPr>
            <p:cNvGrpSpPr/>
            <p:nvPr/>
          </p:nvGrpSpPr>
          <p:grpSpPr>
            <a:xfrm>
              <a:off x="9221449" y="705943"/>
              <a:ext cx="2743200" cy="5446114"/>
              <a:chOff x="7438798" y="75606"/>
              <a:chExt cx="2743200" cy="5446114"/>
            </a:xfrm>
          </p:grpSpPr>
          <p:pic>
            <p:nvPicPr>
              <p:cNvPr id="54" name="Picture 5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F630904-56CC-A9E1-7DB7-A1D7925C3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879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74370820-424A-D4F4-FDD1-DBAA6512F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879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D5A4EFF-9EB5-A7B9-7BB0-6E96E905BB13}"/>
                </a:ext>
              </a:extLst>
            </p:cNvPr>
            <p:cNvGrpSpPr/>
            <p:nvPr/>
          </p:nvGrpSpPr>
          <p:grpSpPr>
            <a:xfrm>
              <a:off x="6250898" y="705943"/>
              <a:ext cx="2743200" cy="5446114"/>
              <a:chOff x="5301728" y="75606"/>
              <a:chExt cx="2743200" cy="5446114"/>
            </a:xfrm>
          </p:grpSpPr>
          <p:pic>
            <p:nvPicPr>
              <p:cNvPr id="52" name="Picture 51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EECC2E73-E26C-FFBE-87B0-F16D3CA6D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1728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2" name="Picture 71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7DEAD357-1EE0-DDE9-8854-3604EC7BD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1728" y="75606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DC18CBF-F87C-5BDD-E9A5-31F1CF3F2C9E}"/>
                </a:ext>
              </a:extLst>
            </p:cNvPr>
            <p:cNvGrpSpPr/>
            <p:nvPr/>
          </p:nvGrpSpPr>
          <p:grpSpPr>
            <a:xfrm>
              <a:off x="3259238" y="705943"/>
              <a:ext cx="2743200" cy="5446114"/>
              <a:chOff x="2537419" y="75606"/>
              <a:chExt cx="2743200" cy="5446114"/>
            </a:xfrm>
          </p:grpSpPr>
          <p:pic>
            <p:nvPicPr>
              <p:cNvPr id="66" name="Picture 6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20EE5CCC-C154-733E-FDCF-F5C8FDFFE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7419" y="277852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74" name="Picture 7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4E359901-8C8F-77D0-5903-43D064217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7419" y="75606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773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80F-13E6-0D43-13ED-44A97C92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Misclassifications from original MNIST</a:t>
            </a:r>
          </a:p>
        </p:txBody>
      </p:sp>
      <p:pic>
        <p:nvPicPr>
          <p:cNvPr id="104" name="Picture 10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D5C640-0759-B53D-AE28-EA9FEC2B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0" cy="0"/>
          </a:xfrm>
          <a:prstGeom prst="rect">
            <a:avLst/>
          </a:prstGeom>
        </p:spPr>
      </p:pic>
      <p:pic>
        <p:nvPicPr>
          <p:cNvPr id="114" name="Picture 1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94C92D-967E-5730-FB31-867A9FA6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85974"/>
            <a:ext cx="0" cy="0"/>
          </a:xfrm>
          <a:prstGeom prst="rect">
            <a:avLst/>
          </a:prstGeom>
        </p:spPr>
      </p:pic>
      <p:pic>
        <p:nvPicPr>
          <p:cNvPr id="116" name="Picture 1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DE876-655A-A1AD-DA41-BB22A6121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857500"/>
            <a:ext cx="0" cy="0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3115EEA-A179-B413-10C6-7A36D80F3220}"/>
              </a:ext>
            </a:extLst>
          </p:cNvPr>
          <p:cNvGrpSpPr/>
          <p:nvPr/>
        </p:nvGrpSpPr>
        <p:grpSpPr>
          <a:xfrm>
            <a:off x="243840" y="1006475"/>
            <a:ext cx="11704320" cy="5486400"/>
            <a:chOff x="243840" y="1006475"/>
            <a:chExt cx="11704320" cy="548640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C99BC2D-D546-EC33-5E72-B9CB964529A5}"/>
                </a:ext>
              </a:extLst>
            </p:cNvPr>
            <p:cNvGrpSpPr/>
            <p:nvPr/>
          </p:nvGrpSpPr>
          <p:grpSpPr>
            <a:xfrm>
              <a:off x="6217920" y="1006475"/>
              <a:ext cx="2743200" cy="5486400"/>
              <a:chOff x="5684782" y="685800"/>
              <a:chExt cx="2743200" cy="5486400"/>
            </a:xfrm>
          </p:grpSpPr>
          <p:pic>
            <p:nvPicPr>
              <p:cNvPr id="102" name="Picture 10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0FB736A3-07F9-CD20-16F7-1F8858DA5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4782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0" name="Picture 10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E53B924-D2DF-D01C-9209-559CB378E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782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E9DDB2-2B99-8174-6A02-8EBF5AAA8CC0}"/>
                </a:ext>
              </a:extLst>
            </p:cNvPr>
            <p:cNvGrpSpPr/>
            <p:nvPr/>
          </p:nvGrpSpPr>
          <p:grpSpPr>
            <a:xfrm>
              <a:off x="3230880" y="1006475"/>
              <a:ext cx="2743200" cy="5486400"/>
              <a:chOff x="2970809" y="685800"/>
              <a:chExt cx="2743200" cy="5486400"/>
            </a:xfrm>
          </p:grpSpPr>
          <p:pic>
            <p:nvPicPr>
              <p:cNvPr id="106" name="Picture 105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B53D8F11-9AD1-FB03-9B7D-D864ED2E1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0809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18" name="Picture 117" descr="Application&#10;&#10;Description automatically generated with low confidence">
                <a:extLst>
                  <a:ext uri="{FF2B5EF4-FFF2-40B4-BE49-F238E27FC236}">
                    <a16:creationId xmlns:a16="http://schemas.microsoft.com/office/drawing/2014/main" id="{FAB73553-9F8D-1CF6-A8FF-73F2190F2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809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93DA4C4-B7E1-B0FA-D97F-E3F3EC2A3454}"/>
                </a:ext>
              </a:extLst>
            </p:cNvPr>
            <p:cNvGrpSpPr/>
            <p:nvPr/>
          </p:nvGrpSpPr>
          <p:grpSpPr>
            <a:xfrm>
              <a:off x="9204960" y="1006475"/>
              <a:ext cx="2743200" cy="5486400"/>
              <a:chOff x="8398754" y="685800"/>
              <a:chExt cx="2743200" cy="5486400"/>
            </a:xfrm>
          </p:grpSpPr>
          <p:pic>
            <p:nvPicPr>
              <p:cNvPr id="100" name="Picture 99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8D2B6BB3-9D4F-92ED-1532-D6572D88D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8754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B61B3F2-0EE4-DFC3-1D88-AE709F57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8754" y="3429000"/>
                <a:ext cx="2743200" cy="2743200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391AFDC-E117-09D1-9B95-A22224730CD7}"/>
                </a:ext>
              </a:extLst>
            </p:cNvPr>
            <p:cNvGrpSpPr/>
            <p:nvPr/>
          </p:nvGrpSpPr>
          <p:grpSpPr>
            <a:xfrm>
              <a:off x="243840" y="1006475"/>
              <a:ext cx="2743200" cy="5486400"/>
              <a:chOff x="256837" y="685800"/>
              <a:chExt cx="2743200" cy="5486400"/>
            </a:xfrm>
          </p:grpSpPr>
          <p:pic>
            <p:nvPicPr>
              <p:cNvPr id="108" name="Picture 107" descr="A black and white checkered flag&#10;&#10;Description automatically generated with low confidence">
                <a:extLst>
                  <a:ext uri="{FF2B5EF4-FFF2-40B4-BE49-F238E27FC236}">
                    <a16:creationId xmlns:a16="http://schemas.microsoft.com/office/drawing/2014/main" id="{A91ED19C-93EC-7D29-4171-1663FD7C3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837" y="6858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2" name="Picture 121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48CBC278-31D6-BC9E-2D30-E197774CA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837" y="3429000"/>
                <a:ext cx="2743200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5250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C8C9-0387-1DE5-7B52-71D32461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31A7BD9-9A48-5E38-55BD-685BB890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29" t="11815" r="25434" b="10985"/>
          <a:stretch/>
        </p:blipFill>
        <p:spPr>
          <a:xfrm>
            <a:off x="1383738" y="1755973"/>
            <a:ext cx="3390563" cy="338247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85B3AE-8467-8054-DB0F-3999E2CA2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31" t="11817" r="25332" b="10984"/>
          <a:stretch/>
        </p:blipFill>
        <p:spPr>
          <a:xfrm>
            <a:off x="6903416" y="1755972"/>
            <a:ext cx="3390563" cy="3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4FF4-C8BC-21D5-2102-EBC1649C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4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7A69-14A9-B3DD-474E-0A477B301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121" y="1825625"/>
            <a:ext cx="7160678" cy="4216401"/>
          </a:xfrm>
        </p:spPr>
        <p:txBody>
          <a:bodyPr/>
          <a:lstStyle/>
          <a:p>
            <a:r>
              <a:rPr lang="en-US" dirty="0"/>
              <a:t>Classification accuracy: 98.99% (of 10,000 test images)</a:t>
            </a:r>
          </a:p>
          <a:p>
            <a:r>
              <a:rPr lang="en-US" dirty="0"/>
              <a:t>The top misclassified digits: 9,4,6,7</a:t>
            </a:r>
          </a:p>
          <a:p>
            <a:pPr lvl="1"/>
            <a:r>
              <a:rPr lang="en-US" dirty="0"/>
              <a:t>9 – misclassified as 4,5,7,8</a:t>
            </a:r>
          </a:p>
          <a:p>
            <a:pPr lvl="1"/>
            <a:r>
              <a:rPr lang="en-US" dirty="0"/>
              <a:t>4 – misclassified as 9,6,2</a:t>
            </a:r>
          </a:p>
          <a:p>
            <a:pPr lvl="1"/>
            <a:r>
              <a:rPr lang="en-US" dirty="0"/>
              <a:t>6 – misclassified as 0,1,3,4,5,8</a:t>
            </a:r>
          </a:p>
          <a:p>
            <a:pPr lvl="1"/>
            <a:r>
              <a:rPr lang="en-US" dirty="0"/>
              <a:t>7 – misclassified as 1,2,4,5,9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CCEF5-8A7A-DDC6-5315-DEDF06EEA5EE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0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2DCDB3-4AB1-3E64-0F4E-DE412B2867AD}"/>
                </a:ext>
              </a:extLst>
            </p:cNvPr>
            <p:cNvSpPr/>
            <p:nvPr/>
          </p:nvSpPr>
          <p:spPr>
            <a:xfrm>
              <a:off x="0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80854-C90D-0FA6-ACDA-99C0BEF5A2E4}"/>
                </a:ext>
              </a:extLst>
            </p:cNvPr>
            <p:cNvSpPr txBox="1"/>
            <p:nvPr/>
          </p:nvSpPr>
          <p:spPr>
            <a:xfrm>
              <a:off x="0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Classify original MNIST images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E94FFF-3673-D44D-F30C-36112195AC2F}"/>
              </a:ext>
            </a:extLst>
          </p:cNvPr>
          <p:cNvGrpSpPr/>
          <p:nvPr/>
        </p:nvGrpSpPr>
        <p:grpSpPr>
          <a:xfrm>
            <a:off x="1828561" y="2241415"/>
            <a:ext cx="1305401" cy="1305401"/>
            <a:chOff x="990361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006005-3111-B459-5CAA-E2B5412DFC6B}"/>
                </a:ext>
              </a:extLst>
            </p:cNvPr>
            <p:cNvSpPr/>
            <p:nvPr/>
          </p:nvSpPr>
          <p:spPr>
            <a:xfrm>
              <a:off x="990361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0337B0-D09D-85EE-B456-EE125B5855CF}"/>
                </a:ext>
              </a:extLst>
            </p:cNvPr>
            <p:cNvSpPr txBox="1"/>
            <p:nvPr/>
          </p:nvSpPr>
          <p:spPr>
            <a:xfrm>
              <a:off x="1181533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1</a:t>
              </a:r>
              <a:endParaRPr lang="en-US" sz="4800" kern="1200" dirty="0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6FDCC8B-3E8F-AEC1-A913-3603700D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baseline (target) for the model</a:t>
            </a:r>
          </a:p>
        </p:txBody>
      </p:sp>
    </p:spTree>
    <p:extLst>
      <p:ext uri="{BB962C8B-B14F-4D97-AF65-F5344CB8AC3E}">
        <p14:creationId xmlns:p14="http://schemas.microsoft.com/office/powerpoint/2010/main" val="68738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0F7-FF9C-CA66-F226-409E4D7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1C89136-8C62-F68C-9EAD-D62FB62A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60" y="40480"/>
            <a:ext cx="10226280" cy="6817520"/>
          </a:xfrm>
        </p:spPr>
      </p:pic>
    </p:spTree>
    <p:extLst>
      <p:ext uri="{BB962C8B-B14F-4D97-AF65-F5344CB8AC3E}">
        <p14:creationId xmlns:p14="http://schemas.microsoft.com/office/powerpoint/2010/main" val="28491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597F-BA79-EC5B-0B4A-AE464F48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Classifying encoded images doesn’t do too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6688-81C5-2667-14DF-226B133E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r>
              <a:rPr lang="en-US" dirty="0"/>
              <a:t>Classification accuracy: 95.35% (10,000 test images)</a:t>
            </a:r>
          </a:p>
          <a:p>
            <a:r>
              <a:rPr lang="en-US" dirty="0"/>
              <a:t>The top misclassified digits are: 5,7,3,8,9</a:t>
            </a:r>
          </a:p>
          <a:p>
            <a:pPr lvl="1"/>
            <a:r>
              <a:rPr lang="en-US" dirty="0"/>
              <a:t>5 – misclassified as 0, 8, 9, 3, 6, 4, 2</a:t>
            </a:r>
          </a:p>
          <a:p>
            <a:pPr lvl="1"/>
            <a:r>
              <a:rPr lang="en-US" dirty="0"/>
              <a:t>7 – misclassified as 9, 2, 4, 3, 0, 8</a:t>
            </a:r>
          </a:p>
          <a:p>
            <a:pPr lvl="1"/>
            <a:r>
              <a:rPr lang="en-US" dirty="0"/>
              <a:t>3 – misclassified as 8, 7, 5, 9, 2, 1, 0</a:t>
            </a:r>
          </a:p>
          <a:p>
            <a:pPr lvl="1"/>
            <a:r>
              <a:rPr lang="en-US" dirty="0"/>
              <a:t>8 – misclassified as 0, 6, 4, 2, 9, 5, 3, 7</a:t>
            </a:r>
          </a:p>
          <a:p>
            <a:pPr lvl="1"/>
            <a:r>
              <a:rPr lang="en-US" dirty="0"/>
              <a:t>9 – misclassified as 8, 3, 0, 4, 5, 7, 6, 1, 2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A5BBD-E541-E133-D125-8AD4A720207A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3614737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C2A4ED-7A2F-1CBF-ECE3-4BDE8A9A6D07}"/>
                </a:ext>
              </a:extLst>
            </p:cNvPr>
            <p:cNvSpPr/>
            <p:nvPr/>
          </p:nvSpPr>
          <p:spPr>
            <a:xfrm>
              <a:off x="3614737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27E879-70F3-0BB5-BA8B-AB768EF314B5}"/>
                </a:ext>
              </a:extLst>
            </p:cNvPr>
            <p:cNvSpPr txBox="1"/>
            <p:nvPr/>
          </p:nvSpPr>
          <p:spPr>
            <a:xfrm>
              <a:off x="3614737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Classify encoded MNIST images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C373FB-9210-38D3-E08B-947E4BCAE6C5}"/>
              </a:ext>
            </a:extLst>
          </p:cNvPr>
          <p:cNvGrpSpPr/>
          <p:nvPr/>
        </p:nvGrpSpPr>
        <p:grpSpPr>
          <a:xfrm>
            <a:off x="1828562" y="2260758"/>
            <a:ext cx="1305401" cy="1305401"/>
            <a:chOff x="4605099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99EEF5-4B22-329F-E16C-B359280CDD56}"/>
                </a:ext>
              </a:extLst>
            </p:cNvPr>
            <p:cNvSpPr/>
            <p:nvPr/>
          </p:nvSpPr>
          <p:spPr>
            <a:xfrm>
              <a:off x="4605099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A00D0-94B9-9F33-5B44-463EFE169FCF}"/>
                </a:ext>
              </a:extLst>
            </p:cNvPr>
            <p:cNvSpPr txBox="1"/>
            <p:nvPr/>
          </p:nvSpPr>
          <p:spPr>
            <a:xfrm>
              <a:off x="4796271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10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8AAF-D4B2-DD78-F342-A9144D7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881A43B-B5A4-2D4E-8786-C4E8B5D9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18" y="0"/>
            <a:ext cx="10215563" cy="6810375"/>
          </a:xfrm>
        </p:spPr>
      </p:pic>
    </p:spTree>
    <p:extLst>
      <p:ext uri="{BB962C8B-B14F-4D97-AF65-F5344CB8AC3E}">
        <p14:creationId xmlns:p14="http://schemas.microsoft.com/office/powerpoint/2010/main" val="268557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2D6B-1066-0C73-B17D-8A25E525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try to reconstruct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728A-4FD1-81BB-0433-509D1168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96" y="1825625"/>
            <a:ext cx="7038303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FC386A-1E0B-88F9-7565-ABB605029794}"/>
              </a:ext>
            </a:extLst>
          </p:cNvPr>
          <p:cNvGrpSpPr/>
          <p:nvPr/>
        </p:nvGrpSpPr>
        <p:grpSpPr>
          <a:xfrm>
            <a:off x="838200" y="1825625"/>
            <a:ext cx="3286125" cy="4351338"/>
            <a:chOff x="7229475" y="0"/>
            <a:chExt cx="3286125" cy="4351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F03F7C-9423-DCC0-1F3C-20DB6AF4E604}"/>
                </a:ext>
              </a:extLst>
            </p:cNvPr>
            <p:cNvSpPr/>
            <p:nvPr/>
          </p:nvSpPr>
          <p:spPr>
            <a:xfrm>
              <a:off x="7229475" y="0"/>
              <a:ext cx="3286125" cy="4351338"/>
            </a:xfrm>
            <a:prstGeom prst="rect">
              <a:avLst/>
            </a:prstGeom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E5CE22-B34D-FE03-EA32-FB925E807D3B}"/>
                </a:ext>
              </a:extLst>
            </p:cNvPr>
            <p:cNvSpPr txBox="1"/>
            <p:nvPr/>
          </p:nvSpPr>
          <p:spPr>
            <a:xfrm>
              <a:off x="7229475" y="1653508"/>
              <a:ext cx="3286125" cy="2610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Reconstruct encoded MNIST images, then classify from reconstructions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Sigmoid activation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romanLcPeriod"/>
              </a:pPr>
              <a:r>
                <a:rPr lang="en-US" sz="1700" kern="1200" dirty="0"/>
                <a:t>CNN with NO activation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6B2DC5-473E-B105-0F80-E916514CB4FF}"/>
              </a:ext>
            </a:extLst>
          </p:cNvPr>
          <p:cNvGrpSpPr/>
          <p:nvPr/>
        </p:nvGrpSpPr>
        <p:grpSpPr>
          <a:xfrm>
            <a:off x="1828561" y="2260758"/>
            <a:ext cx="1305401" cy="1305401"/>
            <a:chOff x="8219836" y="435133"/>
            <a:chExt cx="1305401" cy="13054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F497A8-1B97-06F0-4910-92A7B540A1E5}"/>
                </a:ext>
              </a:extLst>
            </p:cNvPr>
            <p:cNvSpPr/>
            <p:nvPr/>
          </p:nvSpPr>
          <p:spPr>
            <a:xfrm>
              <a:off x="8219836" y="435133"/>
              <a:ext cx="1305401" cy="1305401"/>
            </a:xfrm>
            <a:prstGeom prst="ellips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FAC56B-7780-8480-72AC-2865B4C7BB41}"/>
                </a:ext>
              </a:extLst>
            </p:cNvPr>
            <p:cNvSpPr txBox="1"/>
            <p:nvPr/>
          </p:nvSpPr>
          <p:spPr>
            <a:xfrm>
              <a:off x="8411008" y="626305"/>
              <a:ext cx="923057" cy="9230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774" tIns="12700" rIns="101774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3</a:t>
              </a:r>
            </a:p>
          </p:txBody>
        </p:sp>
      </p:grpSp>
      <p:pic>
        <p:nvPicPr>
          <p:cNvPr id="10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F0286A-006B-E8F0-0F02-F97B809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8" y="2260758"/>
            <a:ext cx="7101770" cy="3479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AEE33C-5286-72E8-0916-051010D0563D}"/>
              </a:ext>
            </a:extLst>
          </p:cNvPr>
          <p:cNvSpPr txBox="1"/>
          <p:nvPr/>
        </p:nvSpPr>
        <p:spPr>
          <a:xfrm>
            <a:off x="4376823" y="2307466"/>
            <a:ext cx="677108" cy="12119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60B20-A030-AB96-2638-735509345780}"/>
              </a:ext>
            </a:extLst>
          </p:cNvPr>
          <p:cNvSpPr txBox="1"/>
          <p:nvPr/>
        </p:nvSpPr>
        <p:spPr>
          <a:xfrm>
            <a:off x="4376823" y="4304833"/>
            <a:ext cx="677108" cy="13255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925987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16278</TotalTime>
  <Words>580</Words>
  <Application>Microsoft Macintosh PowerPoint</Application>
  <PresentationFormat>Widescreen</PresentationFormat>
  <Paragraphs>172</Paragraphs>
  <Slides>47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Avenir Next LT Pro</vt:lpstr>
      <vt:lpstr>Calibri</vt:lpstr>
      <vt:lpstr>Calibri Light</vt:lpstr>
      <vt:lpstr>Cambria Math</vt:lpstr>
      <vt:lpstr>Office Theme</vt:lpstr>
      <vt:lpstr>Image Classification with Coded Aperture</vt:lpstr>
      <vt:lpstr>Experiments</vt:lpstr>
      <vt:lpstr>Classification Architecture</vt:lpstr>
      <vt:lpstr>Reconstruction Architecture</vt:lpstr>
      <vt:lpstr>Getting a baseline (target) for the model</vt:lpstr>
      <vt:lpstr>PowerPoint Presentation</vt:lpstr>
      <vt:lpstr>Classifying encoded images doesn’t do too bad</vt:lpstr>
      <vt:lpstr>PowerPoint Presentation</vt:lpstr>
      <vt:lpstr>What if we try to reconstruct first?</vt:lpstr>
      <vt:lpstr>Reconstructions using Sigmoid Activation</vt:lpstr>
      <vt:lpstr>Reconstructions using NO Activation</vt:lpstr>
      <vt:lpstr>How do the weights differ?</vt:lpstr>
      <vt:lpstr>Reconstruction with ℓ_1-penalty</vt:lpstr>
      <vt:lpstr>Constraining the weights with a penalty</vt:lpstr>
      <vt:lpstr>From large to small λ: Weights</vt:lpstr>
      <vt:lpstr>And more small λ: Weights </vt:lpstr>
      <vt:lpstr>Reconstructions for λ=1 </vt:lpstr>
      <vt:lpstr>Reconstructions for λ=0.01 </vt:lpstr>
      <vt:lpstr>Reconstructions for λ=10^(-7) </vt:lpstr>
      <vt:lpstr>After fixing the loss:</vt:lpstr>
      <vt:lpstr>Experiment λ=1</vt:lpstr>
      <vt:lpstr>Experiment λ=0.01</vt:lpstr>
      <vt:lpstr>"Experiment " λ=10^(-4)</vt:lpstr>
      <vt:lpstr>Experiment λ=10</vt:lpstr>
      <vt:lpstr>Experiment λ=0.5</vt:lpstr>
      <vt:lpstr>PowerPoint Presentation</vt:lpstr>
      <vt:lpstr>Figures</vt:lpstr>
      <vt:lpstr>PowerPoint Presentation</vt:lpstr>
      <vt:lpstr>PowerPoint Presentation</vt:lpstr>
      <vt:lpstr>PowerPoint Presentation</vt:lpstr>
      <vt:lpstr>Xray pinhole camera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Misclassifications from original MNIST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Xray pinhole camera (wip)</dc:title>
  <dc:creator>Jocelyn Ornelas Munoz</dc:creator>
  <cp:lastModifiedBy>Jocelyn Ornelas Munoz</cp:lastModifiedBy>
  <cp:revision>31</cp:revision>
  <dcterms:created xsi:type="dcterms:W3CDTF">2022-12-07T17:24:20Z</dcterms:created>
  <dcterms:modified xsi:type="dcterms:W3CDTF">2023-04-13T16:23:29Z</dcterms:modified>
</cp:coreProperties>
</file>